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  <p:sldMasterId id="2147483660" r:id="rId4"/>
  </p:sldMasterIdLst>
  <p:notesMasterIdLst>
    <p:notesMasterId r:id="rId30"/>
  </p:notesMasterIdLst>
  <p:sldIdLst>
    <p:sldId id="2140754089" r:id="rId5"/>
    <p:sldId id="14357" r:id="rId6"/>
    <p:sldId id="2140754090" r:id="rId7"/>
    <p:sldId id="2140754091" r:id="rId8"/>
    <p:sldId id="2140754092" r:id="rId9"/>
    <p:sldId id="2140754093" r:id="rId10"/>
    <p:sldId id="2140754062" r:id="rId11"/>
    <p:sldId id="2140753921" r:id="rId12"/>
    <p:sldId id="2140754064" r:id="rId13"/>
    <p:sldId id="2140754095" r:id="rId14"/>
    <p:sldId id="2140754068" r:id="rId15"/>
    <p:sldId id="2140754069" r:id="rId16"/>
    <p:sldId id="2140754070" r:id="rId17"/>
    <p:sldId id="2140754071" r:id="rId18"/>
    <p:sldId id="2140754072" r:id="rId19"/>
    <p:sldId id="2140754088" r:id="rId20"/>
    <p:sldId id="2140754073" r:id="rId21"/>
    <p:sldId id="2140754074" r:id="rId22"/>
    <p:sldId id="2140754082" r:id="rId23"/>
    <p:sldId id="2140754077" r:id="rId24"/>
    <p:sldId id="2140754087" r:id="rId25"/>
    <p:sldId id="2140754080" r:id="rId26"/>
    <p:sldId id="2140754094" r:id="rId27"/>
    <p:sldId id="2140754083" r:id="rId28"/>
    <p:sldId id="2140754084" r:id="rId2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C541411-FA9A-FD6B-AEDF-F7AADCFDCCE6}" name="Ana Caroline Olinda" initials="ACO" userId="763c9549892e1213" providerId="Windows Live"/>
  <p188:author id="{86C92932-B18B-943B-530C-35CE6E9ACE03}" name="Nathan Morais Oliveira" initials="NMO" userId="S::Nathan.Oliveira@vale.com::19adcc1d-eab3-4c22-908e-f3bab21a572a" providerId="AD"/>
  <p188:author id="{9F34C952-250E-40DF-A19B-9C0FBC69786C}" name="Pamella Cerqueira" initials="PC" userId="S::Pamella.Cerqueira@vale.com::9af4b555-6570-4922-b620-bc7bbe463b8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7F7B"/>
    <a:srgbClr val="EDB830"/>
    <a:srgbClr val="E16565"/>
    <a:srgbClr val="4BAE4E"/>
    <a:srgbClr val="FFC000"/>
    <a:srgbClr val="BF0411"/>
    <a:srgbClr val="4D4D4D"/>
    <a:srgbClr val="0F6361"/>
    <a:srgbClr val="0A0400"/>
    <a:srgbClr val="301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9A4A0F-0D75-4806-A820-F76126D9E367}" v="174" dt="2022-09-05T12:46:37.4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4853" autoAdjust="0"/>
  </p:normalViewPr>
  <p:slideViewPr>
    <p:cSldViewPr snapToGrid="0">
      <p:cViewPr>
        <p:scale>
          <a:sx n="50" d="100"/>
          <a:sy n="50" d="100"/>
        </p:scale>
        <p:origin x="1500" y="42"/>
      </p:cViewPr>
      <p:guideLst>
        <p:guide orient="horz" pos="2205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A2800-D9BC-4E0B-A1AE-C6F26547A2EC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9E7CE-7ED8-40F8-ACF5-C0DD934392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103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Esse anexo do treinamento tem como objetivo apresentar definições e exemplos sobre controles, afim de se acrescentar ao conteúdo estudado no treinamento principal.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9E7CE-7ED8-40F8-ACF5-C0DD934392E3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050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9E7CE-7ED8-40F8-ACF5-C0DD934392E3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7161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</a:pPr>
            <a:r>
              <a:rPr lang="pt-BR" sz="1200" dirty="0">
                <a:solidFill>
                  <a:srgbClr val="6F70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situação de risco no processo de ART é o próprio evento indesejado, a ocorrência que se deseja prevenir a partir da implementação dos controles. </a:t>
            </a:r>
          </a:p>
          <a:p>
            <a:pPr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</a:pP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 Vale, as situações de risco são padronizadas. Ou seja: existe uma lista pré definidas que, no momento do preenchimento de uma ART, deve ser selecionada. </a:t>
            </a:r>
          </a:p>
          <a:p>
            <a:pPr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</a:pP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situação de risco é associada a um passo da tarefa. A pergunta que deve ser feita nessa etapa do método é: “nesse passo da tarefa, o que pode dar errado?”</a:t>
            </a:r>
          </a:p>
          <a:p>
            <a:pPr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</a:pP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Por essa pergunta, percebe-se que várias situações de riscos podem estar associadas a um mesmo passo!</a:t>
            </a:r>
          </a:p>
          <a:p>
            <a:pPr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</a:pP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 mesmo modo, uma situação de risco pode se repetir em vários passos. Porém...</a:t>
            </a:r>
          </a:p>
          <a:p>
            <a:pPr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</a:pPr>
            <a:r>
              <a:rPr lang="pt-BR" sz="1200" dirty="0" err="1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</a:t>
            </a: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existem situações de riscos que podem ser gerais, quando: </a:t>
            </a:r>
          </a:p>
          <a:p>
            <a:pPr marL="285750" indent="-285750"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  <a:buFont typeface="Arial" panose="020B0604020202020204" pitchFamily="34" charset="0"/>
              <a:buChar char="•"/>
            </a:pP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Existem durante toda ou quase toda a execução da tarefa. Exemplo: vamos imaginar uma tarefa onde exista trabalho em altura. O a situação de risco “queda por diferença de nível” existirá durante toda a tarefa. </a:t>
            </a:r>
          </a:p>
          <a:p>
            <a:pPr marL="285750" indent="-285750"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  <a:buFont typeface="Arial" panose="020B0604020202020204" pitchFamily="34" charset="0"/>
              <a:buChar char="•"/>
            </a:pP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Chamamos essa situação de risco de “situação de risco padrão”. Nesses casos, para simplificar o método, basta definir os elementos dessa situação de risco apenas uma vez, no início da ART, sem a necessidade de se repetir em cada passo!</a:t>
            </a:r>
          </a:p>
          <a:p>
            <a:pPr marL="285750" indent="-285750"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  <a:buFont typeface="Arial" panose="020B0604020202020204" pitchFamily="34" charset="0"/>
              <a:buChar char="•"/>
            </a:pPr>
            <a:endParaRPr lang="pt-BR" sz="1200" dirty="0">
              <a:solidFill>
                <a:srgbClr val="6F707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CA" dirty="0" err="1"/>
              <a:t>Explicar</a:t>
            </a:r>
            <a:r>
              <a:rPr lang="en-CA" dirty="0"/>
              <a:t> que as </a:t>
            </a:r>
            <a:r>
              <a:rPr lang="en-CA" dirty="0" err="1"/>
              <a:t>situações</a:t>
            </a:r>
            <a:r>
              <a:rPr lang="en-CA" dirty="0"/>
              <a:t> de </a:t>
            </a:r>
            <a:r>
              <a:rPr lang="en-CA" dirty="0" err="1"/>
              <a:t>riscos</a:t>
            </a:r>
            <a:r>
              <a:rPr lang="en-CA" dirty="0"/>
              <a:t> </a:t>
            </a:r>
            <a:r>
              <a:rPr lang="en-CA" dirty="0" err="1"/>
              <a:t>são</a:t>
            </a:r>
            <a:r>
              <a:rPr lang="en-CA" dirty="0"/>
              <a:t> </a:t>
            </a:r>
            <a:r>
              <a:rPr lang="en-CA" dirty="0" err="1"/>
              <a:t>padronizadas</a:t>
            </a:r>
            <a:r>
              <a:rPr lang="en-CA" dirty="0"/>
              <a:t>, mas </a:t>
            </a:r>
            <a:r>
              <a:rPr lang="en-CA" dirty="0" err="1"/>
              <a:t>podem</a:t>
            </a:r>
            <a:r>
              <a:rPr lang="en-CA" dirty="0"/>
              <a:t> ser </a:t>
            </a:r>
            <a:r>
              <a:rPr lang="en-CA" dirty="0" err="1"/>
              <a:t>detalhadas</a:t>
            </a:r>
            <a:r>
              <a:rPr lang="en-CA" dirty="0"/>
              <a:t> no campo “causa”. </a:t>
            </a:r>
          </a:p>
          <a:p>
            <a:r>
              <a:rPr lang="en-CA" dirty="0" err="1"/>
              <a:t>Exemplo</a:t>
            </a:r>
            <a:r>
              <a:rPr lang="en-CA" dirty="0"/>
              <a:t>: </a:t>
            </a:r>
            <a:r>
              <a:rPr lang="en-CA" dirty="0" err="1"/>
              <a:t>caso</a:t>
            </a:r>
            <a:r>
              <a:rPr lang="en-CA" dirty="0"/>
              <a:t> a </a:t>
            </a:r>
            <a:r>
              <a:rPr lang="en-CA" dirty="0" err="1"/>
              <a:t>situação</a:t>
            </a:r>
            <a:r>
              <a:rPr lang="en-CA" dirty="0"/>
              <a:t> de </a:t>
            </a:r>
            <a:r>
              <a:rPr lang="en-CA" dirty="0" err="1"/>
              <a:t>risco</a:t>
            </a:r>
            <a:r>
              <a:rPr lang="en-CA" dirty="0"/>
              <a:t> </a:t>
            </a:r>
            <a:r>
              <a:rPr lang="en-CA" dirty="0" err="1"/>
              <a:t>seja</a:t>
            </a:r>
            <a:r>
              <a:rPr lang="en-CA" dirty="0"/>
              <a:t> </a:t>
            </a:r>
            <a:r>
              <a:rPr lang="en-CA" dirty="0" err="1"/>
              <a:t>queda</a:t>
            </a:r>
            <a:r>
              <a:rPr lang="en-CA" dirty="0"/>
              <a:t> da carga </a:t>
            </a:r>
            <a:r>
              <a:rPr lang="en-CA" dirty="0" err="1"/>
              <a:t>durante</a:t>
            </a:r>
            <a:r>
              <a:rPr lang="en-CA" dirty="0"/>
              <a:t> </a:t>
            </a:r>
            <a:r>
              <a:rPr lang="en-CA" dirty="0" err="1"/>
              <a:t>içamento</a:t>
            </a:r>
            <a:r>
              <a:rPr lang="en-CA" dirty="0"/>
              <a:t>, é </a:t>
            </a:r>
            <a:r>
              <a:rPr lang="en-CA" dirty="0" err="1"/>
              <a:t>necessário</a:t>
            </a:r>
            <a:r>
              <a:rPr lang="en-CA" dirty="0"/>
              <a:t> </a:t>
            </a:r>
            <a:r>
              <a:rPr lang="en-CA" dirty="0" err="1"/>
              <a:t>selecionar</a:t>
            </a:r>
            <a:r>
              <a:rPr lang="en-CA" dirty="0"/>
              <a:t> a </a:t>
            </a:r>
            <a:r>
              <a:rPr lang="en-CA" dirty="0" err="1"/>
              <a:t>situação</a:t>
            </a:r>
            <a:r>
              <a:rPr lang="en-CA" dirty="0"/>
              <a:t> de </a:t>
            </a:r>
            <a:r>
              <a:rPr lang="en-CA" dirty="0" err="1"/>
              <a:t>risco</a:t>
            </a:r>
            <a:r>
              <a:rPr lang="en-CA" dirty="0"/>
              <a:t> “</a:t>
            </a:r>
            <a:r>
              <a:rPr lang="en-CA" dirty="0" err="1"/>
              <a:t>Atingido</a:t>
            </a:r>
            <a:r>
              <a:rPr lang="en-CA" dirty="0"/>
              <a:t> </a:t>
            </a:r>
            <a:r>
              <a:rPr lang="en-CA" dirty="0" err="1"/>
              <a:t>por</a:t>
            </a:r>
            <a:r>
              <a:rPr lang="en-CA" dirty="0"/>
              <a:t> </a:t>
            </a:r>
            <a:r>
              <a:rPr lang="en-CA" dirty="0" err="1"/>
              <a:t>projeção</a:t>
            </a:r>
            <a:r>
              <a:rPr lang="en-CA" dirty="0"/>
              <a:t> de </a:t>
            </a:r>
            <a:r>
              <a:rPr lang="en-CA" dirty="0" err="1"/>
              <a:t>materiais</a:t>
            </a:r>
            <a:r>
              <a:rPr lang="en-CA" dirty="0"/>
              <a:t> e </a:t>
            </a:r>
            <a:r>
              <a:rPr lang="en-CA" dirty="0" err="1"/>
              <a:t>peças</a:t>
            </a:r>
            <a:r>
              <a:rPr lang="en-CA" dirty="0"/>
              <a:t>”. </a:t>
            </a:r>
          </a:p>
          <a:p>
            <a:r>
              <a:rPr lang="en-CA" dirty="0"/>
              <a:t>A </a:t>
            </a:r>
            <a:r>
              <a:rPr lang="en-CA" dirty="0" err="1"/>
              <a:t>padronização</a:t>
            </a:r>
            <a:r>
              <a:rPr lang="en-CA" dirty="0"/>
              <a:t> da </a:t>
            </a:r>
            <a:r>
              <a:rPr lang="en-CA" dirty="0" err="1"/>
              <a:t>situações</a:t>
            </a:r>
            <a:r>
              <a:rPr lang="en-CA" dirty="0"/>
              <a:t> de </a:t>
            </a:r>
            <a:r>
              <a:rPr lang="en-CA" dirty="0" err="1"/>
              <a:t>riscos</a:t>
            </a:r>
            <a:r>
              <a:rPr lang="en-CA" dirty="0"/>
              <a:t> </a:t>
            </a:r>
            <a:r>
              <a:rPr lang="en-CA" dirty="0" err="1"/>
              <a:t>ocorre</a:t>
            </a:r>
            <a:r>
              <a:rPr lang="en-CA" dirty="0"/>
              <a:t> </a:t>
            </a:r>
            <a:r>
              <a:rPr lang="en-CA" dirty="0" err="1"/>
              <a:t>não</a:t>
            </a:r>
            <a:r>
              <a:rPr lang="en-CA" dirty="0"/>
              <a:t> </a:t>
            </a:r>
            <a:r>
              <a:rPr lang="en-CA" dirty="0" err="1"/>
              <a:t>somente</a:t>
            </a:r>
            <a:r>
              <a:rPr lang="en-CA" dirty="0"/>
              <a:t> para ART, mas </a:t>
            </a:r>
            <a:r>
              <a:rPr lang="en-CA" dirty="0" err="1"/>
              <a:t>também</a:t>
            </a:r>
            <a:r>
              <a:rPr lang="en-CA" dirty="0"/>
              <a:t> para outros </a:t>
            </a:r>
            <a:r>
              <a:rPr lang="en-CA" dirty="0" err="1"/>
              <a:t>métodos</a:t>
            </a:r>
            <a:r>
              <a:rPr lang="en-CA" dirty="0"/>
              <a:t> de </a:t>
            </a:r>
            <a:r>
              <a:rPr lang="en-CA" dirty="0" err="1"/>
              <a:t>análise</a:t>
            </a:r>
            <a:r>
              <a:rPr lang="en-CA" dirty="0"/>
              <a:t> de </a:t>
            </a:r>
            <a:r>
              <a:rPr lang="en-CA" dirty="0" err="1"/>
              <a:t>risco</a:t>
            </a:r>
            <a:r>
              <a:rPr lang="en-CA" dirty="0"/>
              <a:t>, </a:t>
            </a:r>
            <a:r>
              <a:rPr lang="en-CA" dirty="0" err="1"/>
              <a:t>como</a:t>
            </a:r>
            <a:r>
              <a:rPr lang="en-CA" dirty="0"/>
              <a:t> APR. </a:t>
            </a:r>
          </a:p>
          <a:p>
            <a:pPr marL="0" indent="0"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  <a:buFont typeface="Arial" panose="020B0604020202020204" pitchFamily="34" charset="0"/>
              <a:buNone/>
            </a:pPr>
            <a:endParaRPr lang="pt-BR" sz="1200" dirty="0">
              <a:solidFill>
                <a:srgbClr val="6F707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9E7CE-7ED8-40F8-ACF5-C0DD934392E3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835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9E7CE-7ED8-40F8-ACF5-C0DD934392E3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60956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2000"/>
              </a:lnSpc>
              <a:spcAft>
                <a:spcPts val="1200"/>
              </a:spcAft>
              <a:buClr>
                <a:srgbClr val="008F83"/>
              </a:buClr>
              <a:buSzPct val="120000"/>
            </a:pPr>
            <a:r>
              <a:rPr lang="pt-BR" sz="1200" dirty="0">
                <a:solidFill>
                  <a:srgbClr val="6F707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Atenção: via de regra, somente devem fazer parte dos passos aquelas etapas que realmente compõem a tarefa.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9E7CE-7ED8-40F8-ACF5-C0DD934392E3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9383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Algumas definições de controles em documentos da Vale e também em bibliografias.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Referência: https://www.safeworkaustralia.gov.au/system/files/documents/1702/how_to_manage_whs_risks.pdf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BC9C52-8FF4-42BC-AE47-C71E8A16CC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3178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Fonte: </a:t>
            </a:r>
            <a:r>
              <a:rPr lang="en-CA" dirty="0"/>
              <a:t>Fonte: M. Hassall, J. Joy, C. Doran and M. Punch, Selection and Optimisation of Risk Controls. ACARP report no C23007, 2015. </a:t>
            </a:r>
            <a:r>
              <a:rPr lang="en-CA" dirty="0" err="1"/>
              <a:t>Disponível</a:t>
            </a:r>
            <a:r>
              <a:rPr lang="en-CA" dirty="0"/>
              <a:t> </a:t>
            </a:r>
            <a:r>
              <a:rPr lang="en-CA" dirty="0" err="1"/>
              <a:t>em</a:t>
            </a:r>
            <a:r>
              <a:rPr lang="en-CA" dirty="0"/>
              <a:t>: www.acarp.com.au/reports.aspx.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i="0" dirty="0"/>
              <a:t>Para </a:t>
            </a:r>
            <a:r>
              <a:rPr lang="en-CA" i="0" dirty="0" err="1"/>
              <a:t>mais</a:t>
            </a:r>
            <a:r>
              <a:rPr lang="en-CA" i="0" dirty="0"/>
              <a:t> </a:t>
            </a:r>
            <a:r>
              <a:rPr lang="en-CA" i="0" dirty="0" err="1"/>
              <a:t>informações</a:t>
            </a:r>
            <a:r>
              <a:rPr lang="en-CA" i="0" dirty="0"/>
              <a:t> </a:t>
            </a:r>
            <a:r>
              <a:rPr lang="en-CA" i="0" dirty="0" err="1"/>
              <a:t>sobre</a:t>
            </a:r>
            <a:r>
              <a:rPr lang="en-CA" i="0" dirty="0"/>
              <a:t> </a:t>
            </a:r>
            <a:r>
              <a:rPr lang="en-CA" i="0" dirty="0" err="1"/>
              <a:t>controles</a:t>
            </a:r>
            <a:r>
              <a:rPr lang="en-CA" i="0" dirty="0"/>
              <a:t> e </a:t>
            </a:r>
            <a:r>
              <a:rPr lang="en-CA" i="0" dirty="0" err="1"/>
              <a:t>controles</a:t>
            </a:r>
            <a:r>
              <a:rPr lang="en-CA" i="0" dirty="0"/>
              <a:t> </a:t>
            </a:r>
            <a:r>
              <a:rPr lang="en-CA" i="0" dirty="0" err="1"/>
              <a:t>críticos</a:t>
            </a:r>
            <a:r>
              <a:rPr lang="en-CA" i="0" dirty="0"/>
              <a:t>, </a:t>
            </a:r>
            <a:r>
              <a:rPr lang="en-CA" i="0" dirty="0" err="1"/>
              <a:t>leia</a:t>
            </a:r>
            <a:r>
              <a:rPr lang="en-CA" i="0" dirty="0"/>
              <a:t>: https://www.icmm.com/website/publications/pt/pt-ccm-implementation-guide.pdf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BC9C52-8FF4-42BC-AE47-C71E8A16CC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573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Nesse caso a recomendação não é um controle, pois não é observável, mensurável ou </a:t>
            </a:r>
            <a:r>
              <a:rPr lang="pt-BR" i="0" dirty="0" err="1"/>
              <a:t>auditável</a:t>
            </a:r>
            <a:r>
              <a:rPr lang="pt-BR" i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Apesar de tomar cuidado ser um ato humano, não é possível observar se o empregado de fato está tomando cuidado. Portanto, essa é uma recomendação genérica.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BC9C52-8FF4-42BC-AE47-C71E8A16CC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850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Nesse caso a recomendação é um controle, pois é observável, mensurável ou </a:t>
            </a:r>
            <a:r>
              <a:rPr lang="pt-BR" i="0" dirty="0" err="1"/>
              <a:t>auditável</a:t>
            </a:r>
            <a:r>
              <a:rPr lang="pt-BR" i="0" dirty="0"/>
              <a:t>, além de ser um ato humano e ter potencial para prevenir ou mitigar um evento indesejado.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Nesse caso, é possível verificar se o empregado encostou ou não na carga suspensa. Além disso, essa orientação pode ser auditada no treinamento e no procedimento de RAC 05, por exemplo.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BC9C52-8FF4-42BC-AE47-C71E8A16CC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019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Nesse caso a recomendação é um controle, pois é observável, mensurável ou </a:t>
            </a:r>
            <a:r>
              <a:rPr lang="pt-BR" i="0" dirty="0" err="1"/>
              <a:t>auditável</a:t>
            </a:r>
            <a:r>
              <a:rPr lang="pt-BR" i="0" dirty="0"/>
              <a:t>, além de ser um ato humano e ter potencial para prevenir ou mitigar um evento indesejado.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i="0" dirty="0"/>
              <a:t>Nesse caso, é possível verificar se o sensor de sobrecarga está instalado.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i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BC9C52-8FF4-42BC-AE47-C71E8A16CC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691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533578" y="5676425"/>
            <a:ext cx="5614972" cy="261987"/>
          </a:xfrm>
        </p:spPr>
        <p:txBody>
          <a:bodyPr/>
          <a:lstStyle/>
          <a:p>
            <a:r>
              <a:rPr lang="en-CA" dirty="0"/>
              <a:t>OSHA </a:t>
            </a:r>
            <a:r>
              <a:rPr lang="en-CA" dirty="0" err="1"/>
              <a:t>estabele</a:t>
            </a:r>
            <a:r>
              <a:rPr lang="en-CA" dirty="0"/>
              <a:t> </a:t>
            </a:r>
            <a:r>
              <a:rPr lang="en-CA" dirty="0" err="1"/>
              <a:t>uma</a:t>
            </a:r>
            <a:r>
              <a:rPr lang="en-CA" dirty="0"/>
              <a:t> </a:t>
            </a:r>
            <a:r>
              <a:rPr lang="en-CA" dirty="0" err="1"/>
              <a:t>hierarquia</a:t>
            </a:r>
            <a:r>
              <a:rPr lang="en-CA" dirty="0"/>
              <a:t> para </a:t>
            </a:r>
            <a:r>
              <a:rPr lang="en-CA" dirty="0" err="1"/>
              <a:t>os</a:t>
            </a:r>
            <a:r>
              <a:rPr lang="en-CA" dirty="0"/>
              <a:t> </a:t>
            </a:r>
            <a:r>
              <a:rPr lang="en-CA" dirty="0" err="1"/>
              <a:t>controles</a:t>
            </a:r>
            <a:r>
              <a:rPr lang="en-CA" dirty="0"/>
              <a:t>, </a:t>
            </a:r>
            <a:r>
              <a:rPr lang="en-CA" dirty="0" err="1"/>
              <a:t>sendo</a:t>
            </a:r>
            <a:r>
              <a:rPr lang="en-CA" dirty="0"/>
              <a:t> que </a:t>
            </a:r>
            <a:r>
              <a:rPr lang="en-CA" dirty="0" err="1"/>
              <a:t>eficiência</a:t>
            </a:r>
            <a:r>
              <a:rPr lang="en-CA" dirty="0"/>
              <a:t> dessa </a:t>
            </a:r>
            <a:r>
              <a:rPr lang="en-CA" dirty="0" err="1"/>
              <a:t>hierarquia</a:t>
            </a:r>
            <a:r>
              <a:rPr lang="en-CA" dirty="0"/>
              <a:t> é </a:t>
            </a:r>
            <a:r>
              <a:rPr lang="en-CA" dirty="0" err="1"/>
              <a:t>maior</a:t>
            </a:r>
            <a:r>
              <a:rPr lang="en-CA" dirty="0"/>
              <a:t>, de </a:t>
            </a:r>
            <a:r>
              <a:rPr lang="en-CA" dirty="0" err="1"/>
              <a:t>baixo</a:t>
            </a:r>
            <a:r>
              <a:rPr lang="en-CA" dirty="0"/>
              <a:t> para a </a:t>
            </a:r>
            <a:r>
              <a:rPr lang="en-CA" dirty="0" err="1"/>
              <a:t>cima</a:t>
            </a:r>
            <a:r>
              <a:rPr lang="en-CA" dirty="0"/>
              <a:t>. </a:t>
            </a:r>
          </a:p>
          <a:p>
            <a:endParaRPr lang="en-CA" dirty="0"/>
          </a:p>
          <a:p>
            <a:r>
              <a:rPr lang="en-CA" dirty="0" err="1"/>
              <a:t>Importante</a:t>
            </a:r>
            <a:r>
              <a:rPr lang="en-CA" dirty="0"/>
              <a:t>: no </a:t>
            </a:r>
            <a:r>
              <a:rPr lang="en-CA" dirty="0" err="1"/>
              <a:t>processo</a:t>
            </a:r>
            <a:r>
              <a:rPr lang="en-CA" dirty="0"/>
              <a:t> de ART, para </a:t>
            </a:r>
            <a:r>
              <a:rPr lang="en-CA" dirty="0" err="1"/>
              <a:t>definição</a:t>
            </a:r>
            <a:r>
              <a:rPr lang="en-CA" dirty="0"/>
              <a:t> da </a:t>
            </a:r>
            <a:r>
              <a:rPr lang="en-CA" dirty="0" err="1"/>
              <a:t>probabilidade</a:t>
            </a:r>
            <a:r>
              <a:rPr lang="en-CA" dirty="0"/>
              <a:t>, </a:t>
            </a:r>
            <a:r>
              <a:rPr lang="en-CA" dirty="0" err="1"/>
              <a:t>dividimos</a:t>
            </a:r>
            <a:r>
              <a:rPr lang="en-CA" dirty="0"/>
              <a:t> </a:t>
            </a:r>
            <a:r>
              <a:rPr lang="en-CA" dirty="0" err="1"/>
              <a:t>os</a:t>
            </a:r>
            <a:r>
              <a:rPr lang="en-CA" dirty="0"/>
              <a:t> </a:t>
            </a:r>
            <a:r>
              <a:rPr lang="en-CA" dirty="0" err="1"/>
              <a:t>controles</a:t>
            </a:r>
            <a:r>
              <a:rPr lang="en-CA" dirty="0"/>
              <a:t> </a:t>
            </a:r>
            <a:r>
              <a:rPr lang="en-CA" dirty="0" err="1"/>
              <a:t>em</a:t>
            </a:r>
            <a:r>
              <a:rPr lang="en-CA" dirty="0"/>
              <a:t>: Engenharia, </a:t>
            </a:r>
            <a:r>
              <a:rPr lang="en-CA" dirty="0" err="1"/>
              <a:t>administrativo</a:t>
            </a:r>
            <a:r>
              <a:rPr lang="en-CA" dirty="0"/>
              <a:t> e EPI. Essa </a:t>
            </a:r>
            <a:r>
              <a:rPr lang="en-CA" dirty="0" err="1"/>
              <a:t>divisão</a:t>
            </a:r>
            <a:r>
              <a:rPr lang="en-CA" dirty="0"/>
              <a:t> é </a:t>
            </a:r>
            <a:r>
              <a:rPr lang="en-CA" dirty="0" err="1"/>
              <a:t>feita</a:t>
            </a:r>
            <a:r>
              <a:rPr lang="en-CA" dirty="0"/>
              <a:t> pois </a:t>
            </a:r>
            <a:r>
              <a:rPr lang="en-CA" dirty="0" err="1"/>
              <a:t>caso</a:t>
            </a:r>
            <a:r>
              <a:rPr lang="en-CA" dirty="0"/>
              <a:t> o </a:t>
            </a:r>
            <a:r>
              <a:rPr lang="en-CA" dirty="0" err="1"/>
              <a:t>controle</a:t>
            </a:r>
            <a:r>
              <a:rPr lang="en-CA" dirty="0"/>
              <a:t> de </a:t>
            </a:r>
            <a:r>
              <a:rPr lang="en-CA" dirty="0" err="1"/>
              <a:t>eliminação</a:t>
            </a:r>
            <a:r>
              <a:rPr lang="en-CA" dirty="0"/>
              <a:t> </a:t>
            </a:r>
            <a:r>
              <a:rPr lang="en-CA" dirty="0" err="1"/>
              <a:t>tenha</a:t>
            </a:r>
            <a:r>
              <a:rPr lang="en-CA" dirty="0"/>
              <a:t> </a:t>
            </a:r>
            <a:r>
              <a:rPr lang="en-CA" dirty="0" err="1"/>
              <a:t>sido</a:t>
            </a:r>
            <a:r>
              <a:rPr lang="en-CA" dirty="0"/>
              <a:t> </a:t>
            </a:r>
            <a:r>
              <a:rPr lang="en-CA" dirty="0" err="1"/>
              <a:t>implementado</a:t>
            </a:r>
            <a:r>
              <a:rPr lang="en-CA" dirty="0"/>
              <a:t>, a </a:t>
            </a:r>
            <a:r>
              <a:rPr lang="en-CA" dirty="0" err="1"/>
              <a:t>linha</a:t>
            </a:r>
            <a:r>
              <a:rPr lang="en-CA" dirty="0"/>
              <a:t> da ART para </a:t>
            </a:r>
            <a:r>
              <a:rPr lang="en-CA" dirty="0" err="1"/>
              <a:t>aquela</a:t>
            </a:r>
            <a:r>
              <a:rPr lang="en-CA" dirty="0"/>
              <a:t> </a:t>
            </a:r>
            <a:r>
              <a:rPr lang="en-CA" dirty="0" err="1"/>
              <a:t>situação</a:t>
            </a:r>
            <a:r>
              <a:rPr lang="en-CA" dirty="0"/>
              <a:t> de </a:t>
            </a:r>
            <a:r>
              <a:rPr lang="en-CA" dirty="0" err="1"/>
              <a:t>risco</a:t>
            </a:r>
            <a:r>
              <a:rPr lang="en-CA" dirty="0"/>
              <a:t> </a:t>
            </a:r>
            <a:r>
              <a:rPr lang="en-CA" dirty="0" err="1"/>
              <a:t>deixa</a:t>
            </a:r>
            <a:r>
              <a:rPr lang="en-CA" dirty="0"/>
              <a:t> de </a:t>
            </a:r>
            <a:r>
              <a:rPr lang="en-CA" dirty="0" err="1"/>
              <a:t>existir</a:t>
            </a:r>
            <a:r>
              <a:rPr lang="en-CA" dirty="0"/>
              <a:t>. </a:t>
            </a:r>
          </a:p>
          <a:p>
            <a:endParaRPr lang="en-CA" dirty="0"/>
          </a:p>
          <a:p>
            <a:r>
              <a:rPr lang="en-CA" dirty="0" err="1"/>
              <a:t>Exemplo</a:t>
            </a:r>
            <a:r>
              <a:rPr lang="en-CA" dirty="0"/>
              <a:t>: </a:t>
            </a:r>
            <a:r>
              <a:rPr lang="en-CA" dirty="0" err="1"/>
              <a:t>aplicado</a:t>
            </a:r>
            <a:r>
              <a:rPr lang="en-CA" dirty="0"/>
              <a:t> drone para </a:t>
            </a:r>
            <a:r>
              <a:rPr lang="en-CA" dirty="0" err="1"/>
              <a:t>eliminar</a:t>
            </a:r>
            <a:r>
              <a:rPr lang="en-CA" dirty="0"/>
              <a:t> </a:t>
            </a:r>
            <a:r>
              <a:rPr lang="en-CA" dirty="0" err="1"/>
              <a:t>trabalho</a:t>
            </a:r>
            <a:r>
              <a:rPr lang="en-CA" dirty="0"/>
              <a:t> </a:t>
            </a:r>
            <a:r>
              <a:rPr lang="en-CA" dirty="0" err="1"/>
              <a:t>em</a:t>
            </a:r>
            <a:r>
              <a:rPr lang="en-CA" dirty="0"/>
              <a:t> </a:t>
            </a:r>
            <a:r>
              <a:rPr lang="en-CA" dirty="0" err="1"/>
              <a:t>altura</a:t>
            </a:r>
            <a:r>
              <a:rPr lang="en-CA" dirty="0"/>
              <a:t>. Logo, a </a:t>
            </a:r>
            <a:r>
              <a:rPr lang="en-CA" dirty="0" err="1"/>
              <a:t>situação</a:t>
            </a:r>
            <a:r>
              <a:rPr lang="en-CA" dirty="0"/>
              <a:t> de </a:t>
            </a:r>
            <a:r>
              <a:rPr lang="en-CA" dirty="0" err="1"/>
              <a:t>risco</a:t>
            </a:r>
            <a:r>
              <a:rPr lang="en-CA" dirty="0"/>
              <a:t> “</a:t>
            </a:r>
            <a:r>
              <a:rPr lang="en-CA" dirty="0" err="1"/>
              <a:t>queda</a:t>
            </a:r>
            <a:r>
              <a:rPr lang="en-CA" dirty="0"/>
              <a:t> de </a:t>
            </a:r>
            <a:r>
              <a:rPr lang="en-CA" dirty="0" err="1"/>
              <a:t>diferença</a:t>
            </a:r>
            <a:r>
              <a:rPr lang="en-CA" dirty="0"/>
              <a:t> de </a:t>
            </a:r>
            <a:r>
              <a:rPr lang="en-CA" dirty="0" err="1"/>
              <a:t>nível</a:t>
            </a:r>
            <a:r>
              <a:rPr lang="en-CA" dirty="0"/>
              <a:t>” </a:t>
            </a:r>
            <a:r>
              <a:rPr lang="en-CA" dirty="0" err="1"/>
              <a:t>deixa</a:t>
            </a:r>
            <a:r>
              <a:rPr lang="en-CA" dirty="0"/>
              <a:t> de </a:t>
            </a:r>
            <a:r>
              <a:rPr lang="en-CA" dirty="0" err="1"/>
              <a:t>existir</a:t>
            </a:r>
            <a:r>
              <a:rPr lang="en-CA" dirty="0"/>
              <a:t>. </a:t>
            </a:r>
          </a:p>
          <a:p>
            <a:endParaRPr lang="en-CA" dirty="0"/>
          </a:p>
          <a:p>
            <a:r>
              <a:rPr lang="en-CA" dirty="0"/>
              <a:t>Caso o </a:t>
            </a:r>
            <a:r>
              <a:rPr lang="en-CA" dirty="0" err="1"/>
              <a:t>controle</a:t>
            </a:r>
            <a:r>
              <a:rPr lang="en-CA" dirty="0"/>
              <a:t> de </a:t>
            </a:r>
            <a:r>
              <a:rPr lang="en-CA" dirty="0" err="1"/>
              <a:t>substituição</a:t>
            </a:r>
            <a:r>
              <a:rPr lang="en-CA" dirty="0"/>
              <a:t> </a:t>
            </a:r>
            <a:r>
              <a:rPr lang="en-CA" dirty="0" err="1"/>
              <a:t>tenha</a:t>
            </a:r>
            <a:r>
              <a:rPr lang="en-CA" dirty="0"/>
              <a:t> </a:t>
            </a:r>
            <a:r>
              <a:rPr lang="en-CA" dirty="0" err="1"/>
              <a:t>sido</a:t>
            </a:r>
            <a:r>
              <a:rPr lang="en-CA" dirty="0"/>
              <a:t> </a:t>
            </a:r>
            <a:r>
              <a:rPr lang="en-CA" dirty="0" err="1"/>
              <a:t>implementado</a:t>
            </a:r>
            <a:r>
              <a:rPr lang="en-CA" dirty="0"/>
              <a:t>, </a:t>
            </a:r>
            <a:r>
              <a:rPr lang="en-CA" dirty="0" err="1"/>
              <a:t>deve</a:t>
            </a:r>
            <a:r>
              <a:rPr lang="en-CA" dirty="0"/>
              <a:t>-se </a:t>
            </a:r>
            <a:r>
              <a:rPr lang="en-CA" dirty="0" err="1"/>
              <a:t>criar</a:t>
            </a:r>
            <a:r>
              <a:rPr lang="en-CA" dirty="0"/>
              <a:t> </a:t>
            </a:r>
            <a:r>
              <a:rPr lang="en-CA" dirty="0" err="1"/>
              <a:t>uma</a:t>
            </a:r>
            <a:r>
              <a:rPr lang="en-CA" dirty="0"/>
              <a:t> nova </a:t>
            </a:r>
            <a:r>
              <a:rPr lang="en-CA" dirty="0" err="1"/>
              <a:t>linha</a:t>
            </a:r>
            <a:r>
              <a:rPr lang="en-CA" dirty="0"/>
              <a:t>, com </a:t>
            </a:r>
            <a:r>
              <a:rPr lang="en-CA" dirty="0" err="1"/>
              <a:t>outra</a:t>
            </a:r>
            <a:r>
              <a:rPr lang="en-CA" dirty="0"/>
              <a:t> </a:t>
            </a:r>
            <a:r>
              <a:rPr lang="en-CA" dirty="0" err="1"/>
              <a:t>situação</a:t>
            </a:r>
            <a:r>
              <a:rPr lang="en-CA" dirty="0"/>
              <a:t> de </a:t>
            </a:r>
            <a:r>
              <a:rPr lang="en-CA" dirty="0" err="1"/>
              <a:t>risco</a:t>
            </a:r>
            <a:r>
              <a:rPr lang="en-CA" dirty="0"/>
              <a:t>, e </a:t>
            </a:r>
            <a:r>
              <a:rPr lang="en-CA" dirty="0" err="1"/>
              <a:t>fazer</a:t>
            </a:r>
            <a:r>
              <a:rPr lang="en-CA" dirty="0"/>
              <a:t> </a:t>
            </a:r>
            <a:r>
              <a:rPr lang="en-CA" dirty="0" err="1"/>
              <a:t>uma</a:t>
            </a:r>
            <a:r>
              <a:rPr lang="en-CA" dirty="0"/>
              <a:t> nova </a:t>
            </a:r>
            <a:r>
              <a:rPr lang="en-CA" dirty="0" err="1"/>
              <a:t>análise</a:t>
            </a:r>
            <a:r>
              <a:rPr lang="en-CA" dirty="0"/>
              <a:t> para </a:t>
            </a:r>
            <a:r>
              <a:rPr lang="en-CA" dirty="0" err="1"/>
              <a:t>aquela</a:t>
            </a:r>
            <a:r>
              <a:rPr lang="en-CA" dirty="0"/>
              <a:t> </a:t>
            </a:r>
            <a:r>
              <a:rPr lang="en-CA" dirty="0" err="1"/>
              <a:t>linha</a:t>
            </a:r>
            <a:r>
              <a:rPr lang="en-CA" dirty="0"/>
              <a:t>. </a:t>
            </a:r>
          </a:p>
          <a:p>
            <a:endParaRPr lang="en-CA" dirty="0"/>
          </a:p>
          <a:p>
            <a:r>
              <a:rPr lang="en-CA" dirty="0" err="1"/>
              <a:t>Exemplo</a:t>
            </a:r>
            <a:r>
              <a:rPr lang="en-CA" dirty="0"/>
              <a:t>: </a:t>
            </a:r>
            <a:r>
              <a:rPr lang="en-CA" dirty="0" err="1"/>
              <a:t>adquirido</a:t>
            </a:r>
            <a:r>
              <a:rPr lang="en-CA" dirty="0"/>
              <a:t> 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54193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9E7CE-7ED8-40F8-ACF5-C0DD934392E3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9140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9E7CE-7ED8-40F8-ACF5-C0DD934392E3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0353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55A83-6081-5B77-041D-348FCD580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7E136B6-7AD8-427F-93AC-0489BB69C2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45463A-AA6E-09D4-0696-44838FBA0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461D424-8EB7-4596-B294-FA2C248D8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13A9A5-AF20-B510-718E-E9B83F47E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139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12CFFA-BC7D-6659-F9FC-575D1B3E2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2C2B5BC-B641-68DF-061C-8A1D77DDAD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9A33A4-C852-1AAD-B019-51DC99FDA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81BB459-A54E-3E78-4FC7-0A335FE73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3F946AE-5556-C6FB-E63D-311D31D6C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8302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9376C1B-1A9C-36CE-35C9-CD9AF7116D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13FCB54-FC32-A72D-E0F0-9C50CD19A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6978AC-4235-0877-9CB4-EC4235CAB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47D4C5-E513-4C6E-EC90-7C950190A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270264C-B6E5-C0B2-CB9A-DD322982D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4075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sória SEM Foto_1opçãodec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 hidden="1">
            <a:extLst>
              <a:ext uri="{FF2B5EF4-FFF2-40B4-BE49-F238E27FC236}">
                <a16:creationId xmlns:a16="http://schemas.microsoft.com/office/drawing/2014/main" id="{03FFECA8-81F4-4646-8128-A7BBF69B668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2" hidden="1">
                        <a:extLst>
                          <a:ext uri="{FF2B5EF4-FFF2-40B4-BE49-F238E27FC236}">
                            <a16:creationId xmlns:a16="http://schemas.microsoft.com/office/drawing/2014/main" id="{03FFECA8-81F4-4646-8128-A7BBF69B66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90"/>
                        <a:ext cx="3175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2447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021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609601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ABD78896-9CE6-4CB1-B787-DF196C5D9D49}" type="datetimeFigureOut">
              <a:rPr lang="pt-BR" smtClean="0"/>
              <a:pPr/>
              <a:t>02/10/2022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10855A9-66B8-4290-A8A1-2B98DED220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0581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09601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ABD78896-9CE6-4CB1-B787-DF196C5D9D49}" type="datetimeFigureOut">
              <a:rPr lang="pt-BR" smtClean="0"/>
              <a:pPr/>
              <a:t>02/10/2022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10855A9-66B8-4290-A8A1-2B98DED220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5046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09601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ABD78896-9CE6-4CB1-B787-DF196C5D9D49}" type="datetimeFigureOut">
              <a:rPr lang="pt-BR" smtClean="0"/>
              <a:pPr/>
              <a:t>02/10/2022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10855A9-66B8-4290-A8A1-2B98DED220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5129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8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6" cy="5853113"/>
          </a:xfrm>
          <a:prstGeom prst="rect">
            <a:avLst/>
          </a:prstGeo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8" y="1435104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09601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ABD78896-9CE6-4CB1-B787-DF196C5D9D49}" type="datetimeFigureOut">
              <a:rPr lang="pt-BR" smtClean="0"/>
              <a:pPr/>
              <a:t>02/10/2022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10855A9-66B8-4290-A8A1-2B98DED220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605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09601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ABD78896-9CE6-4CB1-B787-DF196C5D9D49}" type="datetimeFigureOut">
              <a:rPr lang="pt-BR" smtClean="0"/>
              <a:pPr/>
              <a:t>02/10/2022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10855A9-66B8-4290-A8A1-2B98DED220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15549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09601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ABD78896-9CE6-4CB1-B787-DF196C5D9D49}" type="datetimeFigureOut">
              <a:rPr lang="pt-BR" smtClean="0"/>
              <a:pPr/>
              <a:t>02/10/2022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10855A9-66B8-4290-A8A1-2B98DED220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7585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59A7CA-D008-D6E5-9CF9-F48A37AF2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AA30ED4-3823-61EE-FE05-5BFA33D5B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3D85BC-819D-B87A-589B-7A8F2A6BD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6B4F6AB-6AE6-314E-C52E-B574B6460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F3206A-0E49-45C7-6FFC-BF2962B3F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9767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06376"/>
            <a:ext cx="2743200" cy="4387850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1" y="206376"/>
            <a:ext cx="80264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09601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ABD78896-9CE6-4CB1-B787-DF196C5D9D49}" type="datetimeFigureOut">
              <a:rPr lang="pt-BR" smtClean="0"/>
              <a:pPr/>
              <a:t>02/10/2022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10855A9-66B8-4290-A8A1-2B98DED220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44406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243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sória SEM Foto_1opçãodec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 hidden="1">
            <a:extLst>
              <a:ext uri="{FF2B5EF4-FFF2-40B4-BE49-F238E27FC236}">
                <a16:creationId xmlns:a16="http://schemas.microsoft.com/office/drawing/2014/main" id="{03FFECA8-81F4-4646-8128-A7BBF69B668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90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2" hidden="1">
                        <a:extLst>
                          <a:ext uri="{FF2B5EF4-FFF2-40B4-BE49-F238E27FC236}">
                            <a16:creationId xmlns:a16="http://schemas.microsoft.com/office/drawing/2014/main" id="{03FFECA8-81F4-4646-8128-A7BBF69B66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90"/>
                        <a:ext cx="3175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206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A21740-D499-3557-CD62-38C0CFF12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0A88AF4-2E83-2A7C-684D-217475CB2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4EA074-CF28-29BB-A7FC-DEAA65B15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FCD02A-646E-D063-A539-7508E601B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BA05CA9-677E-0D15-202E-C7E54939B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3275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232D1F-7FB0-CA02-5E63-2BA797C42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FF9AE98-D984-8C4A-A1C5-B33F2D3C34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642B302-EC08-BD72-5578-3BF297C2D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401C63-6863-963F-349C-52B437C59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79C99D8-DD8E-3C63-0E52-46DA6B963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D8F29A3-D6FF-1EF9-DFCC-68229AD84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6836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A52620-E90A-C547-B988-53D2272C8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B774248-9943-42A3-D905-1D2604ED4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21A4FC3-D216-8291-60CE-865F75E9D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497466F-EC66-F2AE-75D0-D7A6837FDE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19338F2-D982-234D-8ED6-BE0D779F7B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503F543-8B22-9B31-BACB-87586E4C8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CDC56FB-C71E-AF05-A521-5D428EFA6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6FF839F-7323-F8FA-E4EA-30117DDF0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727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4F820B-C5BC-80CB-E39E-C04D19899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E3392BB-F057-AEE9-6D61-96044F1FF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B60F049-98F3-2D70-7CE8-1D045880E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7946CEC-83D9-BC4C-7264-06015EF5C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378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1272DBE-04B1-3D94-6EAE-50C7974F7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89AA3EF-6C63-47F6-43F0-AB14149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E2FE27A-0D7E-8FB2-3BC3-9307616C1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405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0597CA-C7F4-CC57-CDEA-1750D74D7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671DC4B-1A33-4C0D-FBEA-D5A0B3B6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194EA52-C587-BE25-4194-E6A377E910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E3C152A-55C5-3D54-6DBA-3B2E9341A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8775AFE-FBAD-285F-FFA9-34A48BE9E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5C2E454-0D1D-1934-BEAB-54FEE15D2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50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B483FA-B674-565C-961B-ECB382BA8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28AD8AB-EB9D-75C0-5F7C-3F68335184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6830E5-0DD9-F1A4-F6BB-4B67A000B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D336FD8-1DC5-5184-79B1-292583A20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33F024-7758-F044-A9E6-4A481251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BBA8172-9F7D-6201-2BC9-47B16FB38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3122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781B1B5-2A1C-46FA-548C-C2C7D5DF7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A241B90-6052-DF2D-1C77-80090504C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79C835-079A-CAC3-009F-C743199B4E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044D5-4481-48CC-9153-F08E5B305C11}" type="datetimeFigureOut">
              <a:rPr lang="pt-BR" smtClean="0"/>
              <a:t>02/10/2022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659E3C7-C0D3-EEA9-0C75-C5AD86B326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E703DF-EB79-42E9-42EE-D737FC9B1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EB1D4-5228-4C17-AEF5-B95C54B0D4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7517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12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5" r:id="rId9"/>
    <p:sldLayoutId id="2147483678" r:id="rId10"/>
  </p:sldLayoutIdLst>
  <p:txStyles>
    <p:titleStyle>
      <a:lvl1pPr algn="ctr" defTabSz="1097280" rtl="0" eaLnBrk="1" latinLnBrk="0" hangingPunct="1"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097280" rtl="0" eaLnBrk="1" latinLnBrk="0" hangingPunct="1">
        <a:spcBef>
          <a:spcPct val="20000"/>
        </a:spcBef>
        <a:buFont typeface="Arial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891540" indent="-342900" algn="l" defTabSz="1097280" rtl="0" eaLnBrk="1" latinLnBrk="0" hangingPunct="1">
        <a:spcBef>
          <a:spcPct val="20000"/>
        </a:spcBef>
        <a:buFont typeface="Arial" pitchFamily="34" charset="0"/>
        <a:buChar char="–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8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ao ar livre, transporte, neve, guindaste&#10;&#10;Descrição gerada automaticamente">
            <a:extLst>
              <a:ext uri="{FF2B5EF4-FFF2-40B4-BE49-F238E27FC236}">
                <a16:creationId xmlns:a16="http://schemas.microsoft.com/office/drawing/2014/main" id="{EDDF9776-E6DD-4015-8C99-410CE9798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6" y="-66174"/>
            <a:ext cx="12201235" cy="8137993"/>
          </a:xfrm>
          <a:prstGeom prst="rect">
            <a:avLst/>
          </a:prstGeom>
        </p:spPr>
      </p:pic>
      <p:sp>
        <p:nvSpPr>
          <p:cNvPr id="9" name="Retângulo 21">
            <a:extLst>
              <a:ext uri="{FF2B5EF4-FFF2-40B4-BE49-F238E27FC236}">
                <a16:creationId xmlns:a16="http://schemas.microsoft.com/office/drawing/2014/main" id="{CDE3DEBD-A15D-44F4-8B69-587E4E7D0963}"/>
              </a:ext>
            </a:extLst>
          </p:cNvPr>
          <p:cNvSpPr/>
          <p:nvPr/>
        </p:nvSpPr>
        <p:spPr>
          <a:xfrm rot="10800000">
            <a:off x="-9237" y="-66174"/>
            <a:ext cx="3851825" cy="3161373"/>
          </a:xfrm>
          <a:prstGeom prst="rect">
            <a:avLst/>
          </a:prstGeom>
          <a:gradFill>
            <a:gsLst>
              <a:gs pos="100000">
                <a:srgbClr val="F6B206">
                  <a:alpha val="26000"/>
                </a:srgbClr>
              </a:gs>
              <a:gs pos="0">
                <a:srgbClr val="017F7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ound Single Corner Rectangle 6">
            <a:extLst>
              <a:ext uri="{FF2B5EF4-FFF2-40B4-BE49-F238E27FC236}">
                <a16:creationId xmlns:a16="http://schemas.microsoft.com/office/drawing/2014/main" id="{D9CA2684-885C-4C00-8309-926907F29536}"/>
              </a:ext>
            </a:extLst>
          </p:cNvPr>
          <p:cNvSpPr/>
          <p:nvPr/>
        </p:nvSpPr>
        <p:spPr>
          <a:xfrm rot="10800000" flipH="1" flipV="1">
            <a:off x="767514" y="767532"/>
            <a:ext cx="4564353" cy="3161372"/>
          </a:xfrm>
          <a:prstGeom prst="round1Rect">
            <a:avLst>
              <a:gd name="adj" fmla="val 22483"/>
            </a:avLst>
          </a:prstGeom>
          <a:gradFill>
            <a:gsLst>
              <a:gs pos="100000">
                <a:srgbClr val="F6B206"/>
              </a:gs>
              <a:gs pos="13000">
                <a:srgbClr val="017F7B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t="13139" b="18881"/>
          <a:stretch/>
        </p:blipFill>
        <p:spPr>
          <a:xfrm>
            <a:off x="6705600" y="2262414"/>
            <a:ext cx="5486400" cy="46609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577DFC9A-ADBC-42ED-8E8F-D9CFED9BDF80}"/>
              </a:ext>
            </a:extLst>
          </p:cNvPr>
          <p:cNvSpPr/>
          <p:nvPr/>
        </p:nvSpPr>
        <p:spPr>
          <a:xfrm>
            <a:off x="1480043" y="1340062"/>
            <a:ext cx="3736278" cy="20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700" b="1" spc="-150" dirty="0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Anexo - </a:t>
            </a:r>
            <a:r>
              <a:rPr lang="en-US" sz="10700" b="1" spc="-150" dirty="0" err="1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Controles</a:t>
            </a:r>
            <a:endParaRPr lang="en-US" sz="10700" b="1" spc="-150" dirty="0">
              <a:solidFill>
                <a:schemeClr val="bg1"/>
              </a:solidFill>
              <a:latin typeface="Golden Youth Script" panose="02000000000000000000" pitchFamily="50" charset="0"/>
              <a:ea typeface="+mj-ea"/>
              <a:cs typeface="Arial" panose="020B0604020202020204" pitchFamily="34" charset="0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3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924" y="453790"/>
            <a:ext cx="1472559" cy="69811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387CA05-BC0E-4B7D-99A3-73933662A25B}"/>
              </a:ext>
            </a:extLst>
          </p:cNvPr>
          <p:cNvCxnSpPr>
            <a:cxnSpLocks/>
          </p:cNvCxnSpPr>
          <p:nvPr/>
        </p:nvCxnSpPr>
        <p:spPr>
          <a:xfrm>
            <a:off x="1262742" y="1340062"/>
            <a:ext cx="0" cy="1923838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2C47E027-82B3-21FB-7196-7C497795010D}"/>
              </a:ext>
            </a:extLst>
          </p:cNvPr>
          <p:cNvSpPr/>
          <p:nvPr/>
        </p:nvSpPr>
        <p:spPr>
          <a:xfrm>
            <a:off x="767513" y="4217210"/>
            <a:ext cx="5747587" cy="280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342900" indent="-3429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Esse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anexo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serve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complemento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do material principal do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treinamento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sobre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o PNR 000068 –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Diretrizes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ART, para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elaboradores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ART.</a:t>
            </a:r>
          </a:p>
          <a:p>
            <a:pPr marL="342900" indent="-3429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objetivo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é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aprofundar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um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pouco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mais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no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tema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“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”,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bem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mostrar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alguns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exemplos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que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facilitam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entendimento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</a:p>
          <a:p>
            <a:pPr marL="342900" indent="-3429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Esse anexo serve apenas como orientação e apresentação de exemplos, e não tem como objetivo apresentar todos os controles existentes nos padrões da Vale.</a:t>
            </a:r>
          </a:p>
          <a:p>
            <a:pPr marL="342900" indent="-3429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99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BEBDE5C5-5355-FAD9-98C0-785D4A4EA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9"/>
            <a:ext cx="12192000" cy="581699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578129" y="264366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 - RAC 01                  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F0840CE-BFFF-6068-5804-B61F229C53C2}"/>
              </a:ext>
            </a:extLst>
          </p:cNvPr>
          <p:cNvSpPr txBox="1"/>
          <p:nvPr/>
        </p:nvSpPr>
        <p:spPr>
          <a:xfrm>
            <a:off x="10955384" y="501661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 </a:t>
            </a:r>
          </a:p>
          <a:p>
            <a:r>
              <a:rPr lang="pt-BR" sz="1400" dirty="0">
                <a:solidFill>
                  <a:schemeClr val="bg1"/>
                </a:solidFill>
              </a:rPr>
              <a:t>requisito 1.6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88DC058-90CC-D865-A85E-D2B1069E55AF}"/>
              </a:ext>
            </a:extLst>
          </p:cNvPr>
          <p:cNvSpPr/>
          <p:nvPr/>
        </p:nvSpPr>
        <p:spPr>
          <a:xfrm>
            <a:off x="-12701" y="1041009"/>
            <a:ext cx="12217402" cy="5816991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12838294-B022-F395-91ED-39E5CB728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-12701" y="1216749"/>
            <a:ext cx="601000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Queda de pessoa de nível diferente durante trabalho em PTA</a:t>
            </a:r>
            <a:b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 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Inclinação inadequada, que pode gerar tombamento da PTA;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Movimento involuntário da PTA;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Pane ou falha no equipamento durante trabalho em altura;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Presença de ventos fortes;</a:t>
            </a:r>
          </a:p>
          <a:p>
            <a:pPr marL="800100" lvl="1" indent="-342900">
              <a:buFont typeface="+mj-lt"/>
              <a:buAutoNum type="arabicPeriod"/>
            </a:pPr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estabilizador com indicador de inclinação;  sistema de nivelamento do cesto;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travamento de rodas;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emergência que permita a movimentação dos braços e rotação da torre em caso de pane; Dispositivo de parada de emergência;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Anemômetro;</a:t>
            </a: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9258AAE-B123-CC72-9430-792ACC9C25FD}"/>
              </a:ext>
            </a:extLst>
          </p:cNvPr>
          <p:cNvSpPr txBox="1"/>
          <p:nvPr/>
        </p:nvSpPr>
        <p:spPr>
          <a:xfrm>
            <a:off x="5984602" y="1216749"/>
            <a:ext cx="62327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Batida contra - Estrutura e equipamentos (trabalho em PTA)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Trabalho realizado próximo a pessoas ou equipamentos, podendo causar colisão;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Movimentação indevida em direção a estrutura superior à PTA;</a:t>
            </a:r>
          </a:p>
          <a:p>
            <a:pPr lvl="1"/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0375" lvl="1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pPr marL="174625" lvl="1"/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Sinalização sonora   visual durante a movimentação vertical do equipamento;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Estrutura física, eletrônico ou sensor de proximidade que impeça o impacto da parte superior do equipamento contra outra estrutura superior;</a:t>
            </a:r>
          </a:p>
          <a:p>
            <a:pPr marL="631825" lvl="2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86CE27F2-041C-E128-1254-7924BF7D176F}"/>
              </a:ext>
            </a:extLst>
          </p:cNvPr>
          <p:cNvCxnSpPr>
            <a:cxnSpLocks/>
          </p:cNvCxnSpPr>
          <p:nvPr/>
        </p:nvCxnSpPr>
        <p:spPr>
          <a:xfrm>
            <a:off x="5997303" y="1240865"/>
            <a:ext cx="0" cy="529771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8168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3F9A4FE-E442-A712-E9AD-8DBEC54A02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68" r="23967"/>
          <a:stretch/>
        </p:blipFill>
        <p:spPr>
          <a:xfrm>
            <a:off x="6054229" y="1041009"/>
            <a:ext cx="6137770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3DA2D87A-12A2-3CF6-CF89-8AB107A764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862"/>
          <a:stretch/>
        </p:blipFill>
        <p:spPr>
          <a:xfrm>
            <a:off x="0" y="1041009"/>
            <a:ext cx="5971900" cy="682269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179820" y="222338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05                  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B181F35-A6FF-6A9A-83B2-CBABEB728351}"/>
              </a:ext>
            </a:extLst>
          </p:cNvPr>
          <p:cNvSpPr/>
          <p:nvPr/>
        </p:nvSpPr>
        <p:spPr>
          <a:xfrm>
            <a:off x="0" y="1041009"/>
            <a:ext cx="12217402" cy="6822698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0" y="1216749"/>
            <a:ext cx="5997301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Atingido por projeção de materiais e peças (carga suspensa atingindo pessoa)  - Operação de ponte rolante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Ângulo inadequado do cabo, podendo causar balanço indevido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P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Sobrecarga do equipamento (carga acima do limite);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Movimentação indevida do equipamento;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Cabo frouxo no tambor de enrolamento;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sinalização/aviso;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Colisão entre equipamentos;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Inclinômetro que impeça o içamento de carga com angulação indevida do cabo;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 de sobrecarga;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 de fim de curso;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 de cabo frouxo;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Alarme sonoro de movimentação; botoeira de emergência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 anticolisão;</a:t>
            </a: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9258AAE-B123-CC72-9430-792ACC9C25FD}"/>
              </a:ext>
            </a:extLst>
          </p:cNvPr>
          <p:cNvSpPr txBox="1"/>
          <p:nvPr/>
        </p:nvSpPr>
        <p:spPr>
          <a:xfrm>
            <a:off x="6054226" y="1216749"/>
            <a:ext cx="613777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</a:t>
            </a:r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Atingido por projeção de materiais e peças (carga suspensa atingindo pessoa)  - Operação de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munk</a:t>
            </a: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Carga acima do limite (sobrecarga do equipamento);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Proximidade homem/carga;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Carga sem fixação adequada;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Equipamento desnivelado;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Pane no equipamento ou movimentação indevida;</a:t>
            </a:r>
          </a:p>
          <a:p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 de sobrecarga;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Isolamento de área; Joystick para movimentação;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Trava de segurança;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Patolas com aberturas completas; dispositivo que garanta nivelamento das patolas;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Botoeira de emergência; </a:t>
            </a:r>
          </a:p>
          <a:p>
            <a:pPr marL="800100" lvl="1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86CE27F2-041C-E128-1254-7924BF7D176F}"/>
              </a:ext>
            </a:extLst>
          </p:cNvPr>
          <p:cNvCxnSpPr>
            <a:cxnSpLocks/>
          </p:cNvCxnSpPr>
          <p:nvPr/>
        </p:nvCxnSpPr>
        <p:spPr>
          <a:xfrm>
            <a:off x="5997303" y="1240865"/>
            <a:ext cx="0" cy="529771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168D91B-B39C-DA47-651E-C474F4445D4F}"/>
              </a:ext>
            </a:extLst>
          </p:cNvPr>
          <p:cNvSpPr txBox="1"/>
          <p:nvPr/>
        </p:nvSpPr>
        <p:spPr>
          <a:xfrm>
            <a:off x="10305199" y="428435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dos requisitos 5.6 e 5.7</a:t>
            </a:r>
          </a:p>
        </p:txBody>
      </p:sp>
    </p:spTree>
    <p:extLst>
      <p:ext uri="{BB962C8B-B14F-4D97-AF65-F5344CB8AC3E}">
        <p14:creationId xmlns:p14="http://schemas.microsoft.com/office/powerpoint/2010/main" val="3150990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A0B9EE5-BB85-B0B5-FF85-BA5B35317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6"/>
            <a:ext cx="12192000" cy="581699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289185" y="191138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06               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3880342-8013-C856-B596-118499FF06AC}"/>
              </a:ext>
            </a:extLst>
          </p:cNvPr>
          <p:cNvSpPr/>
          <p:nvPr/>
        </p:nvSpPr>
        <p:spPr>
          <a:xfrm>
            <a:off x="0" y="1041008"/>
            <a:ext cx="12217235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0" y="1041005"/>
            <a:ext cx="10774150" cy="7861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sufocamento por ausência de oxigênio</a:t>
            </a:r>
          </a:p>
          <a:p>
            <a:pPr algn="just"/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Acesso indevido ao espaço confinado;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Falha na detecção de atmosfera respirável;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Ausência de oxigênio; </a:t>
            </a:r>
          </a:p>
          <a:p>
            <a:pPr lvl="1"/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pPr marL="800100" lvl="1" indent="-342900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Bloqueios físicos e controles de acesso; drones, câmeras e outros dispositivos) que elimine a exposição dos trabalhadores em espaços confinados;</a:t>
            </a:r>
          </a:p>
          <a:p>
            <a:pPr marL="800100" lvl="1" indent="-342900" algn="just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Medidores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multigases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oxi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explosimetros</a:t>
            </a:r>
            <a:r>
              <a:rPr lang="pt-P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todos os demais que demandam de calibração devem ser devidamente calibrados e testados (bump test) antes da medição;</a:t>
            </a:r>
          </a:p>
          <a:p>
            <a:pPr marL="800100" lvl="1" indent="-342900" algn="just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pt-P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exaustão com alarme; sistema de suprimento de ar; equipamentos de resposta à emergência; </a:t>
            </a:r>
          </a:p>
          <a:p>
            <a:pPr marL="800100" lvl="1" indent="-342900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+mj-lt"/>
              <a:buAutoNum type="arabicPeriod"/>
            </a:pPr>
            <a:endParaRPr lang="pt-PT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+mj-lt"/>
              <a:buAutoNum type="arabicPeriod"/>
            </a:pPr>
            <a:endParaRPr lang="pt-B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9289FC6-B9BE-530E-6F6A-0DEC1F5CE264}"/>
              </a:ext>
            </a:extLst>
          </p:cNvPr>
          <p:cNvSpPr txBox="1"/>
          <p:nvPr/>
        </p:nvSpPr>
        <p:spPr>
          <a:xfrm>
            <a:off x="10986696" y="517787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 </a:t>
            </a:r>
          </a:p>
          <a:p>
            <a:r>
              <a:rPr lang="pt-BR" sz="1400" dirty="0">
                <a:solidFill>
                  <a:schemeClr val="bg1"/>
                </a:solidFill>
              </a:rPr>
              <a:t>requisito 6.6</a:t>
            </a:r>
          </a:p>
        </p:txBody>
      </p:sp>
    </p:spTree>
    <p:extLst>
      <p:ext uri="{BB962C8B-B14F-4D97-AF65-F5344CB8AC3E}">
        <p14:creationId xmlns:p14="http://schemas.microsoft.com/office/powerpoint/2010/main" val="227544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26EC17E9-F670-FD40-5966-99C9E117D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9"/>
            <a:ext cx="12191999" cy="581699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475241" y="197223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07     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8539232-F7D4-31DF-D926-200624DB6936}"/>
              </a:ext>
            </a:extLst>
          </p:cNvPr>
          <p:cNvSpPr/>
          <p:nvPr/>
        </p:nvSpPr>
        <p:spPr>
          <a:xfrm>
            <a:off x="-25235" y="1041008"/>
            <a:ext cx="12217235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-25236" y="1156678"/>
            <a:ext cx="12217235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Contato com - Partes móveis ou rotativas de Estruturas, Máquinas ou equipamentos</a:t>
            </a:r>
          </a:p>
          <a:p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Presença de pessoas em áreas perigosas;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Proximidade entre o trabalhador e ponto de perigo da máquina;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Funcionamento indevido da máquina enquanto o trabalhador estiver próximo;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Partida inesperada da máquina ou equipamento; </a:t>
            </a:r>
          </a:p>
          <a:p>
            <a:pPr lvl="1"/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Dispositivos que detectem pessoas em áreas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perigpsas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Proteções fixas ou grade perimetral; dispositivos automáticos de proteção; chave de transferência; múltiplos resets;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Intertravamento, com comando de parada da máquina quando a porta for aberta;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Prevenção de partida inesperada  em caso de pessoas na área de perigo; parada de emergência; sistema de alerta de partida; </a:t>
            </a:r>
          </a:p>
          <a:p>
            <a:pPr marL="1257300" lvl="2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5E49EA8-7AE6-AF30-5D9F-2A59347B08B0}"/>
              </a:ext>
            </a:extLst>
          </p:cNvPr>
          <p:cNvSpPr txBox="1"/>
          <p:nvPr/>
        </p:nvSpPr>
        <p:spPr>
          <a:xfrm>
            <a:off x="10986696" y="517787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 </a:t>
            </a:r>
          </a:p>
          <a:p>
            <a:r>
              <a:rPr lang="pt-BR" sz="1400" dirty="0">
                <a:solidFill>
                  <a:schemeClr val="bg1"/>
                </a:solidFill>
              </a:rPr>
              <a:t>requisito 7.6</a:t>
            </a:r>
          </a:p>
        </p:txBody>
      </p:sp>
    </p:spTree>
    <p:extLst>
      <p:ext uri="{BB962C8B-B14F-4D97-AF65-F5344CB8AC3E}">
        <p14:creationId xmlns:p14="http://schemas.microsoft.com/office/powerpoint/2010/main" val="2891372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3DDCF713-FF6F-898F-750E-497A9B024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7"/>
            <a:ext cx="12192000" cy="581699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334564" y="191138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09    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6E521B9-AC5B-588A-69C0-79CB09AA86DC}"/>
              </a:ext>
            </a:extLst>
          </p:cNvPr>
          <p:cNvSpPr/>
          <p:nvPr/>
        </p:nvSpPr>
        <p:spPr>
          <a:xfrm>
            <a:off x="-12618" y="1041008"/>
            <a:ext cx="12217235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25236" y="1155982"/>
            <a:ext cx="121919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Explosão</a:t>
            </a:r>
          </a:p>
          <a:p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Presença indevida de pessoas na área de explosão;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Operador próximo ao raio de detonação/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Retorno ao local antes das verificações de risco;</a:t>
            </a: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georeferenciamento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(exemplos: GPS, mapas) para realização do cerco destas áreas;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alarme visual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Espoleta eletrônica que permita detonação a distância</a:t>
            </a: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BA167B8-3336-0F37-11E3-DCE95F166242}"/>
              </a:ext>
            </a:extLst>
          </p:cNvPr>
          <p:cNvSpPr txBox="1"/>
          <p:nvPr/>
        </p:nvSpPr>
        <p:spPr>
          <a:xfrm>
            <a:off x="10846019" y="517786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dos requisitos 9.7</a:t>
            </a:r>
          </a:p>
        </p:txBody>
      </p:sp>
    </p:spTree>
    <p:extLst>
      <p:ext uri="{BB962C8B-B14F-4D97-AF65-F5344CB8AC3E}">
        <p14:creationId xmlns:p14="http://schemas.microsoft.com/office/powerpoint/2010/main" val="2234789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77B27429-6038-01ED-5457-F95C050AA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7"/>
            <a:ext cx="12192000" cy="581699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376768" y="191138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10                 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CAA3CEB-7A9C-BEA8-E421-6350074646BF}"/>
              </a:ext>
            </a:extLst>
          </p:cNvPr>
          <p:cNvSpPr/>
          <p:nvPr/>
        </p:nvSpPr>
        <p:spPr>
          <a:xfrm>
            <a:off x="-25235" y="1041008"/>
            <a:ext cx="12217235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-25235" y="1107325"/>
            <a:ext cx="12191999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Contato com superfície energizada em trabalhos de manutenção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Energia não identificada;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Dissipação indevida de energia;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Ausência ou falha da integridade de proteções das partes energizadas;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ou deficiência em sistemas, dispositivos ou identificação de proteção elétrica;</a:t>
            </a:r>
          </a:p>
          <a:p>
            <a:pPr lvl="1"/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de engenharia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Identificação de energia incidente;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aterramento; Sistema de Proteção Contra Descarga Atmosférica; Dispositivo de corrente residual;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Proteção adequada que impeça o contato acidental com partes energizadas;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Sistemas de Proteção de Instalações Elétricas conforme requisitos do PNR-000080;</a:t>
            </a:r>
          </a:p>
          <a:p>
            <a:pPr marL="800100" lvl="1" indent="-342900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4CEEA86-9EBD-B1FB-AEEF-8F8766795B1D}"/>
              </a:ext>
            </a:extLst>
          </p:cNvPr>
          <p:cNvSpPr txBox="1"/>
          <p:nvPr/>
        </p:nvSpPr>
        <p:spPr>
          <a:xfrm>
            <a:off x="10888223" y="522550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 </a:t>
            </a:r>
          </a:p>
          <a:p>
            <a:r>
              <a:rPr lang="pt-BR" sz="1400" dirty="0">
                <a:solidFill>
                  <a:schemeClr val="bg1"/>
                </a:solidFill>
              </a:rPr>
              <a:t> requisito 10.6</a:t>
            </a:r>
          </a:p>
        </p:txBody>
      </p:sp>
    </p:spTree>
    <p:extLst>
      <p:ext uri="{BB962C8B-B14F-4D97-AF65-F5344CB8AC3E}">
        <p14:creationId xmlns:p14="http://schemas.microsoft.com/office/powerpoint/2010/main" val="125140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ao ar livre, transporte, neve, guindaste&#10;&#10;Descrição gerada automaticamente">
            <a:extLst>
              <a:ext uri="{FF2B5EF4-FFF2-40B4-BE49-F238E27FC236}">
                <a16:creationId xmlns:a16="http://schemas.microsoft.com/office/drawing/2014/main" id="{EDDF9776-E6DD-4015-8C99-410CE9798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8" y="-140092"/>
            <a:ext cx="12201235" cy="8137993"/>
          </a:xfrm>
          <a:prstGeom prst="rect">
            <a:avLst/>
          </a:prstGeom>
        </p:spPr>
      </p:pic>
      <p:sp>
        <p:nvSpPr>
          <p:cNvPr id="9" name="Retângulo 21">
            <a:extLst>
              <a:ext uri="{FF2B5EF4-FFF2-40B4-BE49-F238E27FC236}">
                <a16:creationId xmlns:a16="http://schemas.microsoft.com/office/drawing/2014/main" id="{CDE3DEBD-A15D-44F4-8B69-587E4E7D0963}"/>
              </a:ext>
            </a:extLst>
          </p:cNvPr>
          <p:cNvSpPr/>
          <p:nvPr/>
        </p:nvSpPr>
        <p:spPr>
          <a:xfrm rot="10800000">
            <a:off x="-9237" y="-66174"/>
            <a:ext cx="3851825" cy="3161373"/>
          </a:xfrm>
          <a:prstGeom prst="rect">
            <a:avLst/>
          </a:prstGeom>
          <a:gradFill>
            <a:gsLst>
              <a:gs pos="100000">
                <a:srgbClr val="F6B206">
                  <a:alpha val="26000"/>
                </a:srgbClr>
              </a:gs>
              <a:gs pos="0">
                <a:srgbClr val="017F7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ound Single Corner Rectangle 6">
            <a:extLst>
              <a:ext uri="{FF2B5EF4-FFF2-40B4-BE49-F238E27FC236}">
                <a16:creationId xmlns:a16="http://schemas.microsoft.com/office/drawing/2014/main" id="{D9CA2684-885C-4C00-8309-926907F29536}"/>
              </a:ext>
            </a:extLst>
          </p:cNvPr>
          <p:cNvSpPr/>
          <p:nvPr/>
        </p:nvSpPr>
        <p:spPr>
          <a:xfrm rot="10800000" flipH="1" flipV="1">
            <a:off x="767514" y="767532"/>
            <a:ext cx="4564353" cy="3161372"/>
          </a:xfrm>
          <a:prstGeom prst="round1Rect">
            <a:avLst>
              <a:gd name="adj" fmla="val 22483"/>
            </a:avLst>
          </a:prstGeom>
          <a:gradFill>
            <a:gsLst>
              <a:gs pos="100000">
                <a:srgbClr val="F6B206"/>
              </a:gs>
              <a:gs pos="13000">
                <a:srgbClr val="017F7B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t="13139" b="18881"/>
          <a:stretch/>
        </p:blipFill>
        <p:spPr>
          <a:xfrm>
            <a:off x="6705600" y="2262414"/>
            <a:ext cx="5486400" cy="46609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577DFC9A-ADBC-42ED-8E8F-D9CFED9BDF80}"/>
              </a:ext>
            </a:extLst>
          </p:cNvPr>
          <p:cNvSpPr/>
          <p:nvPr/>
        </p:nvSpPr>
        <p:spPr>
          <a:xfrm>
            <a:off x="1480043" y="1340062"/>
            <a:ext cx="3736278" cy="20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700" b="1" spc="-150" dirty="0" err="1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Exemplo</a:t>
            </a:r>
            <a:r>
              <a:rPr lang="en-US" sz="10700" b="1" spc="-150" dirty="0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10700" b="1" spc="-150" dirty="0" err="1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controles</a:t>
            </a:r>
            <a:endParaRPr lang="en-US" sz="10700" b="1" spc="-150" dirty="0">
              <a:solidFill>
                <a:schemeClr val="bg1"/>
              </a:solidFill>
              <a:latin typeface="Golden Youth Script" panose="02000000000000000000" pitchFamily="50" charset="0"/>
              <a:ea typeface="+mj-ea"/>
              <a:cs typeface="Arial" panose="020B0604020202020204" pitchFamily="34" charset="0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3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Administrativos</a:t>
            </a:r>
            <a:endParaRPr lang="en-US" sz="33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924" y="453790"/>
            <a:ext cx="1472559" cy="69811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387CA05-BC0E-4B7D-99A3-73933662A25B}"/>
              </a:ext>
            </a:extLst>
          </p:cNvPr>
          <p:cNvCxnSpPr>
            <a:cxnSpLocks/>
          </p:cNvCxnSpPr>
          <p:nvPr/>
        </p:nvCxnSpPr>
        <p:spPr>
          <a:xfrm>
            <a:off x="1262742" y="1340062"/>
            <a:ext cx="0" cy="1923838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tângulo 11">
            <a:extLst>
              <a:ext uri="{FF2B5EF4-FFF2-40B4-BE49-F238E27FC236}">
                <a16:creationId xmlns:a16="http://schemas.microsoft.com/office/drawing/2014/main" id="{34ACE1C8-2290-6F79-7CCF-3E6ADAC7EE9F}"/>
              </a:ext>
            </a:extLst>
          </p:cNvPr>
          <p:cNvSpPr/>
          <p:nvPr/>
        </p:nvSpPr>
        <p:spPr>
          <a:xfrm>
            <a:off x="767512" y="3548395"/>
            <a:ext cx="4564353" cy="20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seguir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alguns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exemplos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* de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administrativos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associados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principais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RACs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9C4F848-C466-4AFE-0FDD-52B39E365597}"/>
              </a:ext>
            </a:extLst>
          </p:cNvPr>
          <p:cNvSpPr txBox="1"/>
          <p:nvPr/>
        </p:nvSpPr>
        <p:spPr>
          <a:xfrm>
            <a:off x="-9241" y="6361383"/>
            <a:ext cx="122012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*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descritos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seguir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são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apenas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exemplos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para fins de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aprendizado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Assim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essa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lista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não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objetivo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mencionar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todos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existentes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padrões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da Vale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até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mesmo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eventuais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aplicados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pelas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áreas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No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próprio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PNR 000069 –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Requisitos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Atividades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críticas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podem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ser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encontrados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vários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outros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aplicáveis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76776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65C57E0-8B4E-4130-B00B-23593FE151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0" r="7946" b="8421"/>
          <a:stretch/>
        </p:blipFill>
        <p:spPr>
          <a:xfrm>
            <a:off x="0" y="12400"/>
            <a:ext cx="12211500" cy="6998000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CB56472A-1397-9A2F-3B4F-F07C725257CE}"/>
              </a:ext>
            </a:extLst>
          </p:cNvPr>
          <p:cNvGrpSpPr/>
          <p:nvPr/>
        </p:nvGrpSpPr>
        <p:grpSpPr>
          <a:xfrm>
            <a:off x="0" y="-12400"/>
            <a:ext cx="12217402" cy="6874897"/>
            <a:chOff x="0" y="-12400"/>
            <a:chExt cx="12217402" cy="6874897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710040ED-2989-C113-6D47-13A0B5B1A7BF}"/>
                </a:ext>
              </a:extLst>
            </p:cNvPr>
            <p:cNvSpPr/>
            <p:nvPr/>
          </p:nvSpPr>
          <p:spPr>
            <a:xfrm>
              <a:off x="0" y="0"/>
              <a:ext cx="12217402" cy="6862497"/>
            </a:xfrm>
            <a:prstGeom prst="rect">
              <a:avLst/>
            </a:prstGeom>
            <a:solidFill>
              <a:srgbClr val="0A0400">
                <a:alpha val="4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9381A3C0-3919-8208-39D9-53060EA60D31}"/>
                </a:ext>
              </a:extLst>
            </p:cNvPr>
            <p:cNvSpPr/>
            <p:nvPr/>
          </p:nvSpPr>
          <p:spPr>
            <a:xfrm>
              <a:off x="0" y="-12400"/>
              <a:ext cx="7592992" cy="6862497"/>
            </a:xfrm>
            <a:prstGeom prst="rect">
              <a:avLst/>
            </a:prstGeom>
            <a:gradFill flip="none" rotWithShape="1">
              <a:gsLst>
                <a:gs pos="0">
                  <a:srgbClr val="117F7B"/>
                </a:gs>
                <a:gs pos="100000">
                  <a:srgbClr val="117F7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5" name="Retângulo: Cantos Arredondados 9">
            <a:extLst>
              <a:ext uri="{FF2B5EF4-FFF2-40B4-BE49-F238E27FC236}">
                <a16:creationId xmlns:a16="http://schemas.microsoft.com/office/drawing/2014/main" id="{96062E22-0EF3-F90B-6E47-A60D78FA361B}"/>
              </a:ext>
            </a:extLst>
          </p:cNvPr>
          <p:cNvSpPr/>
          <p:nvPr/>
        </p:nvSpPr>
        <p:spPr>
          <a:xfrm rot="5400000">
            <a:off x="303606" y="903112"/>
            <a:ext cx="4948631" cy="5555850"/>
          </a:xfrm>
          <a:prstGeom prst="round2SameRect">
            <a:avLst/>
          </a:prstGeom>
          <a:solidFill>
            <a:srgbClr val="017F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C21B972F-F728-4748-B48C-917F05FE908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77" y="6120627"/>
            <a:ext cx="1069556" cy="50705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A69FC99-5B96-4EEC-B260-D883A578F4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7282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8180BE59-A2A5-4292-9EA2-B9DD0FB28C2E}"/>
              </a:ext>
            </a:extLst>
          </p:cNvPr>
          <p:cNvSpPr txBox="1">
            <a:spLocks/>
          </p:cNvSpPr>
          <p:nvPr/>
        </p:nvSpPr>
        <p:spPr>
          <a:xfrm>
            <a:off x="688838" y="1380091"/>
            <a:ext cx="717192" cy="144655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1097280" rtl="0" eaLnBrk="1" latinLnBrk="0" hangingPunct="1"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spcBef>
                <a:spcPts val="1825"/>
              </a:spcBef>
            </a:pPr>
            <a:r>
              <a:rPr lang="pt-BR" sz="8800" b="1" dirty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FDCC7297-1AC1-4B5E-950D-02D51A747594}"/>
              </a:ext>
            </a:extLst>
          </p:cNvPr>
          <p:cNvSpPr txBox="1">
            <a:spLocks/>
          </p:cNvSpPr>
          <p:nvPr/>
        </p:nvSpPr>
        <p:spPr>
          <a:xfrm>
            <a:off x="1443684" y="1676887"/>
            <a:ext cx="4040764" cy="96436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spcBef>
                <a:spcPts val="1825"/>
              </a:spcBef>
              <a:buNone/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ts val="3440"/>
              </a:lnSpc>
            </a:pPr>
            <a:r>
              <a:rPr lang="pt-BR" sz="3000" dirty="0"/>
              <a:t>Controles Administrativos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1D2C8536-1BAF-46D6-BA36-84E4295A6CFB}"/>
              </a:ext>
            </a:extLst>
          </p:cNvPr>
          <p:cNvSpPr/>
          <p:nvPr/>
        </p:nvSpPr>
        <p:spPr>
          <a:xfrm>
            <a:off x="794135" y="2789157"/>
            <a:ext cx="440400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  <a:buClr>
                <a:srgbClr val="FFC000"/>
              </a:buClr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Incluem</a:t>
            </a: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42950" lvl="1" indent="-285750">
              <a:spcBef>
                <a:spcPts val="9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Procedimentos operacionais escritos, permissões de trabalho e práticas de trabalho segura.</a:t>
            </a:r>
          </a:p>
          <a:p>
            <a:pPr marL="742950" lvl="1" indent="-285750">
              <a:spcBef>
                <a:spcPts val="9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Alarmes, sinais, avisos e treinamentos.</a:t>
            </a:r>
          </a:p>
          <a:p>
            <a:pPr marL="742950" lvl="1" indent="-285750">
              <a:spcBef>
                <a:spcPts val="9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Dentre outros.	</a:t>
            </a:r>
          </a:p>
          <a:p>
            <a:pPr lvl="1">
              <a:spcBef>
                <a:spcPts val="900"/>
              </a:spcBef>
              <a:buClr>
                <a:srgbClr val="FFC000"/>
              </a:buClr>
            </a:pPr>
            <a:b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519354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BEBDE5C5-5355-FAD9-98C0-785D4A4EA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9"/>
            <a:ext cx="12192000" cy="581699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545579" y="237644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01                  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F0840CE-BFFF-6068-5804-B61F229C53C2}"/>
              </a:ext>
            </a:extLst>
          </p:cNvPr>
          <p:cNvSpPr txBox="1"/>
          <p:nvPr/>
        </p:nvSpPr>
        <p:spPr>
          <a:xfrm>
            <a:off x="10292498" y="530031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dos </a:t>
            </a:r>
          </a:p>
          <a:p>
            <a:r>
              <a:rPr lang="pt-BR" sz="1400" dirty="0">
                <a:solidFill>
                  <a:schemeClr val="bg1"/>
                </a:solidFill>
              </a:rPr>
              <a:t>Requisitos 1.6, 1.7 e 1.8 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88DC058-90CC-D865-A85E-D2B1069E55AF}"/>
              </a:ext>
            </a:extLst>
          </p:cNvPr>
          <p:cNvSpPr/>
          <p:nvPr/>
        </p:nvSpPr>
        <p:spPr>
          <a:xfrm>
            <a:off x="-12701" y="1041009"/>
            <a:ext cx="12217402" cy="5816991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12838294-B022-F395-91ED-39E5CB728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0" y="1047936"/>
            <a:ext cx="12217401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</a:t>
            </a: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Queda de pessoa de nível diferente durante trabalho em PTA</a:t>
            </a:r>
            <a:b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 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Ausência de fixação;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Falha na operação do equipamento;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Equipamento avariado/danificado;</a:t>
            </a:r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administrativos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sair ou entrar do cesto da PTA, quando este estiver elevado, o trabalhador deverá estar com o elemento de ligação fixado em estrutura de ancoragem projetada e suportado por uma análise de risco da tarefa.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Treinamento para operação de PTA; treinamento em RAC 01; treinamento no procedimento local de trabalho em altura.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Inspeções pré uso e periódica.</a:t>
            </a:r>
          </a:p>
          <a:p>
            <a:pPr marL="800100" lvl="1" indent="-342900">
              <a:buFont typeface="+mj-lt"/>
              <a:buAutoNum type="arabicPeriod"/>
            </a:pPr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817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C9B18F75-A233-D548-E322-CB331C791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1057274"/>
            <a:ext cx="12166599" cy="581699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443929" y="193606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04                 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F0840CE-BFFF-6068-5804-B61F229C53C2}"/>
              </a:ext>
            </a:extLst>
          </p:cNvPr>
          <p:cNvSpPr txBox="1"/>
          <p:nvPr/>
        </p:nvSpPr>
        <p:spPr>
          <a:xfrm>
            <a:off x="10292496" y="481822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dos requisitos: 4.7, 4.5 e 4.6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13B0A07-3C83-0065-EDB9-9907F55F1FAD}"/>
              </a:ext>
            </a:extLst>
          </p:cNvPr>
          <p:cNvSpPr/>
          <p:nvPr/>
        </p:nvSpPr>
        <p:spPr>
          <a:xfrm>
            <a:off x="0" y="1057273"/>
            <a:ext cx="12204699" cy="5833257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25401" y="1199710"/>
            <a:ext cx="5769036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Contato com superfície energizada devido a exposição à energia perigosa pela aplicação inadequada ou inexistente do bloqueio.</a:t>
            </a:r>
          </a:p>
          <a:p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Trabalho iniciado sem a realização de todas as etapas de bloqueio ou a realização do bloqueio no ponto errado;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Ausência ou mal funcionamento dos dispositivos de bloqueio, o que pode gerar a energização do equipamento.</a:t>
            </a:r>
          </a:p>
          <a:p>
            <a:pPr lvl="1"/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administrativos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Identificação que </a:t>
            </a:r>
            <a:r>
              <a:rPr lang="pt-BR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permita o uso de dispositivos de bloqueio;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Matriz de bloqueio que contemple, no mínimo, a identificação das fontes de energia e os pontos de bloqueio associados a cada máquina, equipamento, sistema ou instalação;</a:t>
            </a:r>
            <a:endParaRPr lang="pt-BR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Procedimentos locais que incluam no mínimo os passos específicos para execução do bloqueio de energias perigosas do equipamento. </a:t>
            </a:r>
          </a:p>
          <a:p>
            <a:pPr marL="800100" lvl="1" indent="-342900">
              <a:buFont typeface="+mj-lt"/>
              <a:buAutoNum type="arabicPeriod"/>
            </a:pPr>
            <a:endParaRPr lang="pt-BR" sz="1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9258AAE-B123-CC72-9430-792ACC9C25FD}"/>
              </a:ext>
            </a:extLst>
          </p:cNvPr>
          <p:cNvSpPr txBox="1"/>
          <p:nvPr/>
        </p:nvSpPr>
        <p:spPr>
          <a:xfrm>
            <a:off x="5875175" y="1199708"/>
            <a:ext cx="6354919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</a:t>
            </a:r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Contato com superfície energizada devido à exposição à energia perigosa pelo teste de verificação de efetividade do bloqueio (energia zero) inadequado ou inexistente.</a:t>
            </a:r>
          </a:p>
          <a:p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 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Trabalho iniciado sem a realização do teste verificação da efetividade do bloqueio, o que pode causar a exposição a energias perigosas;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Liberação de energia devido à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</a:rPr>
              <a:t>reacumulação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</a:rPr>
              <a:t> da energia durante a realização da atividade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administrativos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Teste de verificação de efetividade do bloqueio (energia zero) realizado antes do início da realização do serviço conforme estabelecido em procedimento local;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</a:rPr>
              <a:t>Devem ser adotadas medidas adicionais de controle para os equipamentos que possam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</a:rPr>
              <a:t>reacumular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</a:rPr>
              <a:t> energia durante a realização da atividade.</a:t>
            </a:r>
            <a:endParaRPr lang="pt-BR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86CE27F2-041C-E128-1254-7924BF7D176F}"/>
              </a:ext>
            </a:extLst>
          </p:cNvPr>
          <p:cNvCxnSpPr>
            <a:cxnSpLocks/>
          </p:cNvCxnSpPr>
          <p:nvPr/>
        </p:nvCxnSpPr>
        <p:spPr>
          <a:xfrm>
            <a:off x="5794437" y="1300039"/>
            <a:ext cx="0" cy="529771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358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83CCABC-9DEF-4D1D-BEA5-61D0AB751E1B}"/>
              </a:ext>
            </a:extLst>
          </p:cNvPr>
          <p:cNvSpPr/>
          <p:nvPr/>
        </p:nvSpPr>
        <p:spPr>
          <a:xfrm>
            <a:off x="3236384" y="6044994"/>
            <a:ext cx="2264669" cy="813006"/>
          </a:xfrm>
          <a:prstGeom prst="rect">
            <a:avLst/>
          </a:prstGeom>
          <a:solidFill>
            <a:srgbClr val="0059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Uma imagem contendo pequeno, homem, água, jovem&#10;&#10;Descrição gerada automaticamente">
            <a:extLst>
              <a:ext uri="{FF2B5EF4-FFF2-40B4-BE49-F238E27FC236}">
                <a16:creationId xmlns:a16="http://schemas.microsoft.com/office/drawing/2014/main" id="{9BFA56FC-A80B-45AD-BE17-257007EED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268" y="701246"/>
            <a:ext cx="9230777" cy="6156754"/>
          </a:xfrm>
          <a:prstGeom prst="rect">
            <a:avLst/>
          </a:prstGeom>
        </p:spPr>
      </p:pic>
      <p:grpSp>
        <p:nvGrpSpPr>
          <p:cNvPr id="9" name="Agrupar 8"/>
          <p:cNvGrpSpPr/>
          <p:nvPr/>
        </p:nvGrpSpPr>
        <p:grpSpPr>
          <a:xfrm rot="10800000" flipH="1">
            <a:off x="-179044" y="-127000"/>
            <a:ext cx="15266644" cy="6985000"/>
            <a:chOff x="-3366744" y="-127857"/>
            <a:chExt cx="15266644" cy="698500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0" y="429375"/>
              <a:ext cx="11430000" cy="6427768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/>
          </p:nvSpPr>
          <p:spPr>
            <a:xfrm>
              <a:off x="11277600" y="6028897"/>
              <a:ext cx="622300" cy="828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-3366744" y="-127857"/>
              <a:ext cx="3494412" cy="6985000"/>
            </a:xfrm>
            <a:prstGeom prst="rect">
              <a:avLst/>
            </a:prstGeom>
            <a:solidFill>
              <a:srgbClr val="007E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42F65DB-3180-4845-9A59-F85BE36AD06A}"/>
              </a:ext>
            </a:extLst>
          </p:cNvPr>
          <p:cNvSpPr txBox="1"/>
          <p:nvPr/>
        </p:nvSpPr>
        <p:spPr>
          <a:xfrm>
            <a:off x="3797300" y="805909"/>
            <a:ext cx="4597400" cy="4273286"/>
          </a:xfrm>
          <a:prstGeom prst="rect">
            <a:avLst/>
          </a:prstGeom>
          <a:noFill/>
        </p:spPr>
        <p:txBody>
          <a:bodyPr wrap="square" numCol="1" spcCol="324000">
            <a:spAutoFit/>
          </a:bodyPr>
          <a:lstStyle/>
          <a:p>
            <a:pPr marL="342900" marR="0" lvl="2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7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Um ato, objeto (engenharia) ou sistema (combinação de ato e objeto) destinado a prevenir ou mitigar um evento indesejado. (PNR 000033 – HIRA).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Controlar o risco significa estabelecer ações ou implementar equipamentos/instalações para eliminar o risco ou reduzí-los a um nível tolerável na organização.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PT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2" t="30915" r="1" b="22777"/>
          <a:stretch/>
        </p:blipFill>
        <p:spPr>
          <a:xfrm rot="16200000">
            <a:off x="-1809751" y="1695449"/>
            <a:ext cx="6819901" cy="3175000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>
            <a:off x="344401" y="421144"/>
            <a:ext cx="26912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é um controle?</a:t>
            </a:r>
          </a:p>
          <a:p>
            <a:pPr>
              <a:defRPr/>
            </a:pPr>
            <a:endParaRPr lang="pt-BR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61" y="6324599"/>
            <a:ext cx="2264669" cy="53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94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AEE083D9-2ACD-9921-2907-A1B93FB97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9"/>
            <a:ext cx="12192000" cy="581699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179820" y="222338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05                  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B181F35-A6FF-6A9A-83B2-CBABEB728351}"/>
              </a:ext>
            </a:extLst>
          </p:cNvPr>
          <p:cNvSpPr/>
          <p:nvPr/>
        </p:nvSpPr>
        <p:spPr>
          <a:xfrm>
            <a:off x="0" y="1041008"/>
            <a:ext cx="12217402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-25402" y="1130362"/>
            <a:ext cx="12217401" cy="892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Atingido por projeção de materiais e peças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Falha no planejamento;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P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Sobrecarga durante içamento;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P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Carga má fixada;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 operação do equipamento;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Equipamento ou acessórios avariados;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Proximidade indevida homem/carga;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Carga solta;</a:t>
            </a:r>
          </a:p>
          <a:p>
            <a:pPr lvl="1"/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administrativos aplicáveis:</a:t>
            </a:r>
          </a:p>
          <a:p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de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Rigging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Indicação de capacidade de carga nos equipamentos; Tabela de carga;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Treinamento e orientação sobre amarração de carga;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Treinamento dos operadores na operação dos equipamentos; Treinamento no procedimento de RAC 05 – Içamento de cargas;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Inspeções pré uso e periódicas;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Orientações sobre a proibição do posicionamento e toque em carga suspensa; sinaleiro; frequência exclusiva de rádio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Orientações e capacitação sobre amarração de carga;</a:t>
            </a:r>
          </a:p>
          <a:p>
            <a:pPr marL="800100" lvl="1" indent="-342900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b="1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168D91B-B39C-DA47-651E-C474F4445D4F}"/>
              </a:ext>
            </a:extLst>
          </p:cNvPr>
          <p:cNvSpPr txBox="1"/>
          <p:nvPr/>
        </p:nvSpPr>
        <p:spPr>
          <a:xfrm>
            <a:off x="10305199" y="428435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dos requisitos 5.6, 5.7 e 5.8</a:t>
            </a:r>
          </a:p>
        </p:txBody>
      </p:sp>
    </p:spTree>
    <p:extLst>
      <p:ext uri="{BB962C8B-B14F-4D97-AF65-F5344CB8AC3E}">
        <p14:creationId xmlns:p14="http://schemas.microsoft.com/office/powerpoint/2010/main" val="3884139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A0B9EE5-BB85-B0B5-FF85-BA5B35317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6"/>
            <a:ext cx="12192000" cy="581699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289185" y="191138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06               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3880342-8013-C856-B596-118499FF06AC}"/>
              </a:ext>
            </a:extLst>
          </p:cNvPr>
          <p:cNvSpPr/>
          <p:nvPr/>
        </p:nvSpPr>
        <p:spPr>
          <a:xfrm>
            <a:off x="0" y="1041008"/>
            <a:ext cx="12217235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0" y="1140949"/>
            <a:ext cx="5855365" cy="5487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ufocamento por ausência de oxigênio</a:t>
            </a:r>
          </a:p>
          <a:p>
            <a:pPr algn="just"/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Falha nos equipamentos de monitoramento e resgate;</a:t>
            </a:r>
          </a:p>
          <a:p>
            <a:pPr lvl="1"/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administrativos aplicáveis:</a:t>
            </a:r>
          </a:p>
          <a:p>
            <a:pPr marL="800100" lvl="1" indent="-342900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de planos de inspeção e manutenção periódicos (conforme especificações dos fabricantes ou das áreas de manutenção da VALE) a fim de se preservar a confiabilidade e vida útil dos equipamentos de monitoramento atmosférico, e resgate em espaço confinado, bem como dos equipamentos de proteção individual específicos (Ex.: equipamento de ar mandado) e coletiva; </a:t>
            </a:r>
            <a:endParaRPr lang="pt-PT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Procedimento de preparação de espaço confinado específico e elaborado em um formato tipo check list;</a:t>
            </a: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9289FC6-B9BE-530E-6F6A-0DEC1F5CE264}"/>
              </a:ext>
            </a:extLst>
          </p:cNvPr>
          <p:cNvSpPr txBox="1"/>
          <p:nvPr/>
        </p:nvSpPr>
        <p:spPr>
          <a:xfrm>
            <a:off x="10986696" y="517787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 </a:t>
            </a:r>
          </a:p>
          <a:p>
            <a:r>
              <a:rPr lang="pt-BR" sz="1400" dirty="0">
                <a:solidFill>
                  <a:schemeClr val="bg1"/>
                </a:solidFill>
              </a:rPr>
              <a:t>requisito 6.6</a:t>
            </a: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1CBB1E25-D2AE-7536-EA8C-3AD00626FFD2}"/>
              </a:ext>
            </a:extLst>
          </p:cNvPr>
          <p:cNvCxnSpPr>
            <a:cxnSpLocks/>
          </p:cNvCxnSpPr>
          <p:nvPr/>
        </p:nvCxnSpPr>
        <p:spPr>
          <a:xfrm>
            <a:off x="5997303" y="1240865"/>
            <a:ext cx="0" cy="529771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>
            <a:extLst>
              <a:ext uri="{FF2B5EF4-FFF2-40B4-BE49-F238E27FC236}">
                <a16:creationId xmlns:a16="http://schemas.microsoft.com/office/drawing/2014/main" id="{46815D4B-D733-295F-6716-19A7CE5B5FE7}"/>
              </a:ext>
            </a:extLst>
          </p:cNvPr>
          <p:cNvSpPr txBox="1"/>
          <p:nvPr/>
        </p:nvSpPr>
        <p:spPr>
          <a:xfrm>
            <a:off x="5997304" y="1140949"/>
            <a:ext cx="5997304" cy="3216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Prensamento (em razão da operação do equipamento)</a:t>
            </a: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endParaRPr lang="pt-B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Falha na aplicação do bloqueio de energia perigosa durante entrada em espaços confinados;</a:t>
            </a:r>
          </a:p>
          <a:p>
            <a:pPr marL="800100" lvl="1" indent="-342900" algn="just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administrativos aplicáveis:</a:t>
            </a:r>
          </a:p>
          <a:p>
            <a:pPr marL="800100" lvl="1" indent="-342900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lnSpc>
                <a:spcPct val="115000"/>
              </a:lnSpc>
              <a:spcBef>
                <a:spcPts val="5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Método de bloqueio do equipamento, onde será efetuada a entrada em espaço confinado;</a:t>
            </a: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5236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3DDCF713-FF6F-898F-750E-497A9B024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007"/>
            <a:ext cx="12192000" cy="581699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2334564" y="191138"/>
            <a:ext cx="9467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Controles- RAC 09    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6E521B9-AC5B-588A-69C0-79CB09AA86DC}"/>
              </a:ext>
            </a:extLst>
          </p:cNvPr>
          <p:cNvSpPr/>
          <p:nvPr/>
        </p:nvSpPr>
        <p:spPr>
          <a:xfrm>
            <a:off x="-12618" y="1041008"/>
            <a:ext cx="12217235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600CA32-1A0B-9802-B6BA-E75A0FB0FC4C}"/>
              </a:ext>
            </a:extLst>
          </p:cNvPr>
          <p:cNvSpPr txBox="1"/>
          <p:nvPr/>
        </p:nvSpPr>
        <p:spPr>
          <a:xfrm>
            <a:off x="749633" y="1526238"/>
            <a:ext cx="1069273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 de risco: 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Explosão</a:t>
            </a:r>
          </a:p>
          <a:p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Causas:</a:t>
            </a:r>
          </a:p>
          <a:p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pt-B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Armazenamento inadequado de explosivos;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Falha na operação dos equipamentos pelos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blasters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1"/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Controles administrativos aplicáveis:</a:t>
            </a:r>
          </a:p>
          <a:p>
            <a:endParaRPr lang="pt-BR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Cumprimento das regras de de armazenamento e manuseio de cada produto contidas nas respectivas </a:t>
            </a:r>
            <a:r>
              <a:rPr lang="pt-BR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FISPQs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800100" lvl="1" indent="-342900">
              <a:buFont typeface="+mj-lt"/>
              <a:buAutoNum type="arabicPeriod"/>
            </a:pP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Treinamento para os especialistas em fabricação, manuseio e detonação de explosivos (exemplo: Blaster);</a:t>
            </a:r>
          </a:p>
          <a:p>
            <a:pPr marL="342900" indent="-342900">
              <a:buFont typeface="+mj-lt"/>
              <a:buAutoNum type="arabicPeriod"/>
            </a:pP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BA167B8-3336-0F37-11E3-DCE95F166242}"/>
              </a:ext>
            </a:extLst>
          </p:cNvPr>
          <p:cNvSpPr txBox="1"/>
          <p:nvPr/>
        </p:nvSpPr>
        <p:spPr>
          <a:xfrm>
            <a:off x="10382371" y="483525"/>
            <a:ext cx="1912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</a:rPr>
              <a:t>Controles dos requisitos 9.6,9.7 e 9.8</a:t>
            </a:r>
          </a:p>
        </p:txBody>
      </p:sp>
    </p:spTree>
    <p:extLst>
      <p:ext uri="{BB962C8B-B14F-4D97-AF65-F5344CB8AC3E}">
        <p14:creationId xmlns:p14="http://schemas.microsoft.com/office/powerpoint/2010/main" val="2837974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ao ar livre, transporte, neve, guindaste&#10;&#10;Descrição gerada automaticamente">
            <a:extLst>
              <a:ext uri="{FF2B5EF4-FFF2-40B4-BE49-F238E27FC236}">
                <a16:creationId xmlns:a16="http://schemas.microsoft.com/office/drawing/2014/main" id="{EDDF9776-E6DD-4015-8C99-410CE9798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6" y="-66174"/>
            <a:ext cx="12201235" cy="8137993"/>
          </a:xfrm>
          <a:prstGeom prst="rect">
            <a:avLst/>
          </a:prstGeom>
        </p:spPr>
      </p:pic>
      <p:sp>
        <p:nvSpPr>
          <p:cNvPr id="9" name="Retângulo 21">
            <a:extLst>
              <a:ext uri="{FF2B5EF4-FFF2-40B4-BE49-F238E27FC236}">
                <a16:creationId xmlns:a16="http://schemas.microsoft.com/office/drawing/2014/main" id="{CDE3DEBD-A15D-44F4-8B69-587E4E7D0963}"/>
              </a:ext>
            </a:extLst>
          </p:cNvPr>
          <p:cNvSpPr/>
          <p:nvPr/>
        </p:nvSpPr>
        <p:spPr>
          <a:xfrm rot="10800000">
            <a:off x="-9237" y="-66174"/>
            <a:ext cx="3851825" cy="3161373"/>
          </a:xfrm>
          <a:prstGeom prst="rect">
            <a:avLst/>
          </a:prstGeom>
          <a:gradFill>
            <a:gsLst>
              <a:gs pos="100000">
                <a:srgbClr val="F6B206">
                  <a:alpha val="26000"/>
                </a:srgbClr>
              </a:gs>
              <a:gs pos="0">
                <a:srgbClr val="017F7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ound Single Corner Rectangle 6">
            <a:extLst>
              <a:ext uri="{FF2B5EF4-FFF2-40B4-BE49-F238E27FC236}">
                <a16:creationId xmlns:a16="http://schemas.microsoft.com/office/drawing/2014/main" id="{D9CA2684-885C-4C00-8309-926907F29536}"/>
              </a:ext>
            </a:extLst>
          </p:cNvPr>
          <p:cNvSpPr/>
          <p:nvPr/>
        </p:nvSpPr>
        <p:spPr>
          <a:xfrm rot="10800000" flipH="1" flipV="1">
            <a:off x="767514" y="767532"/>
            <a:ext cx="4564353" cy="3161372"/>
          </a:xfrm>
          <a:prstGeom prst="round1Rect">
            <a:avLst>
              <a:gd name="adj" fmla="val 22483"/>
            </a:avLst>
          </a:prstGeom>
          <a:gradFill>
            <a:gsLst>
              <a:gs pos="100000">
                <a:srgbClr val="F6B206"/>
              </a:gs>
              <a:gs pos="13000">
                <a:srgbClr val="017F7B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t="13139" b="18881"/>
          <a:stretch/>
        </p:blipFill>
        <p:spPr>
          <a:xfrm>
            <a:off x="6705600" y="2262414"/>
            <a:ext cx="5486400" cy="46609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577DFC9A-ADBC-42ED-8E8F-D9CFED9BDF80}"/>
              </a:ext>
            </a:extLst>
          </p:cNvPr>
          <p:cNvSpPr/>
          <p:nvPr/>
        </p:nvSpPr>
        <p:spPr>
          <a:xfrm>
            <a:off x="1480043" y="1340062"/>
            <a:ext cx="3736278" cy="20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700" b="1" spc="-150" dirty="0" err="1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Exemplo</a:t>
            </a:r>
            <a:r>
              <a:rPr lang="en-US" sz="10700" b="1" spc="-150" dirty="0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10700" b="1" spc="-150" dirty="0" err="1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controles</a:t>
            </a:r>
            <a:endParaRPr lang="en-US" sz="10700" b="1" spc="-150" dirty="0">
              <a:solidFill>
                <a:schemeClr val="bg1"/>
              </a:solidFill>
              <a:latin typeface="Golden Youth Script" panose="02000000000000000000" pitchFamily="50" charset="0"/>
              <a:ea typeface="+mj-ea"/>
              <a:cs typeface="Arial" panose="020B0604020202020204" pitchFamily="34" charset="0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EPIs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924" y="453790"/>
            <a:ext cx="1472559" cy="69811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387CA05-BC0E-4B7D-99A3-73933662A25B}"/>
              </a:ext>
            </a:extLst>
          </p:cNvPr>
          <p:cNvCxnSpPr>
            <a:cxnSpLocks/>
          </p:cNvCxnSpPr>
          <p:nvPr/>
        </p:nvCxnSpPr>
        <p:spPr>
          <a:xfrm>
            <a:off x="1262742" y="1340062"/>
            <a:ext cx="0" cy="1923838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tângulo 11">
            <a:extLst>
              <a:ext uri="{FF2B5EF4-FFF2-40B4-BE49-F238E27FC236}">
                <a16:creationId xmlns:a16="http://schemas.microsoft.com/office/drawing/2014/main" id="{34ACE1C8-2290-6F79-7CCF-3E6ADAC7EE9F}"/>
              </a:ext>
            </a:extLst>
          </p:cNvPr>
          <p:cNvSpPr/>
          <p:nvPr/>
        </p:nvSpPr>
        <p:spPr>
          <a:xfrm>
            <a:off x="767512" y="3548395"/>
            <a:ext cx="4564353" cy="20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seguir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alguns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exemplos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* de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tipo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EPI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D80707F-6654-09AF-AF32-115763EF8DE4}"/>
              </a:ext>
            </a:extLst>
          </p:cNvPr>
          <p:cNvSpPr txBox="1"/>
          <p:nvPr/>
        </p:nvSpPr>
        <p:spPr>
          <a:xfrm>
            <a:off x="0" y="7241630"/>
            <a:ext cx="122012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*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descritos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seguir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são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apenas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exemplos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para fins de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aprendizado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Assim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essa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lista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não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objetivo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mencionar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todos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existentes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padrões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da Vale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até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mesmo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eventuais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aplicados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pelas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áreas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No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próprio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PNR 000069 –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Requisitos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Atividades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críticas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podem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ser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encontrados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vários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outros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aplicáveis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686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verde, no interior, mesa, vestindo&#10;&#10;Descrição gerada automaticamente">
            <a:extLst>
              <a:ext uri="{FF2B5EF4-FFF2-40B4-BE49-F238E27FC236}">
                <a16:creationId xmlns:a16="http://schemas.microsoft.com/office/drawing/2014/main" id="{116AE95C-A3C0-414A-9B73-5B1FE5C222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" b="16667"/>
          <a:stretch/>
        </p:blipFill>
        <p:spPr>
          <a:xfrm>
            <a:off x="-3656" y="0"/>
            <a:ext cx="12195656" cy="6858000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A58ACAD9-45B6-D0A5-2A5E-FD4ED51DB304}"/>
              </a:ext>
            </a:extLst>
          </p:cNvPr>
          <p:cNvGrpSpPr/>
          <p:nvPr/>
        </p:nvGrpSpPr>
        <p:grpSpPr>
          <a:xfrm>
            <a:off x="0" y="-12400"/>
            <a:ext cx="12217402" cy="6874897"/>
            <a:chOff x="0" y="-12400"/>
            <a:chExt cx="12217402" cy="6874897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1A59904-5E18-5F04-68FE-B1166E18B74F}"/>
                </a:ext>
              </a:extLst>
            </p:cNvPr>
            <p:cNvSpPr/>
            <p:nvPr/>
          </p:nvSpPr>
          <p:spPr>
            <a:xfrm>
              <a:off x="0" y="0"/>
              <a:ext cx="12217402" cy="6862497"/>
            </a:xfrm>
            <a:prstGeom prst="rect">
              <a:avLst/>
            </a:prstGeom>
            <a:solidFill>
              <a:srgbClr val="0A0400">
                <a:alpha val="4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D3DB58CA-7B49-B3CB-7D3E-2DDF917EE707}"/>
                </a:ext>
              </a:extLst>
            </p:cNvPr>
            <p:cNvSpPr/>
            <p:nvPr/>
          </p:nvSpPr>
          <p:spPr>
            <a:xfrm>
              <a:off x="0" y="-12400"/>
              <a:ext cx="7592992" cy="6862497"/>
            </a:xfrm>
            <a:prstGeom prst="rect">
              <a:avLst/>
            </a:prstGeom>
            <a:gradFill flip="none" rotWithShape="1">
              <a:gsLst>
                <a:gs pos="0">
                  <a:srgbClr val="117F7B"/>
                </a:gs>
                <a:gs pos="100000">
                  <a:srgbClr val="117F7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8" name="Retângulo: Cantos Arredondados 9">
            <a:extLst>
              <a:ext uri="{FF2B5EF4-FFF2-40B4-BE49-F238E27FC236}">
                <a16:creationId xmlns:a16="http://schemas.microsoft.com/office/drawing/2014/main" id="{31EF1C25-8253-9BCA-6263-16EAA0997C3F}"/>
              </a:ext>
            </a:extLst>
          </p:cNvPr>
          <p:cNvSpPr/>
          <p:nvPr/>
        </p:nvSpPr>
        <p:spPr>
          <a:xfrm rot="5400000">
            <a:off x="391060" y="1049532"/>
            <a:ext cx="4553806" cy="5335929"/>
          </a:xfrm>
          <a:prstGeom prst="round2SameRect">
            <a:avLst/>
          </a:prstGeom>
          <a:solidFill>
            <a:srgbClr val="017F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C21B972F-F728-4748-B48C-917F05FE908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77" y="6095452"/>
            <a:ext cx="1069556" cy="50705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A69FC99-5B96-4EEC-B260-D883A578F4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7282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id="{1492C20D-66C1-4D02-B8A6-5D0BC237F2CA}"/>
              </a:ext>
            </a:extLst>
          </p:cNvPr>
          <p:cNvSpPr txBox="1">
            <a:spLocks/>
          </p:cNvSpPr>
          <p:nvPr/>
        </p:nvSpPr>
        <p:spPr>
          <a:xfrm>
            <a:off x="1779484" y="2242685"/>
            <a:ext cx="2571591" cy="96436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1097280" rtl="0" eaLnBrk="1" latinLnBrk="0" hangingPunct="1"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ts val="3440"/>
              </a:lnSpc>
              <a:spcBef>
                <a:spcPts val="1825"/>
              </a:spcBef>
            </a:pPr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Controles de EPI</a:t>
            </a:r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8180BE59-A2A5-4292-9EA2-B9DD0FB28C2E}"/>
              </a:ext>
            </a:extLst>
          </p:cNvPr>
          <p:cNvSpPr txBox="1">
            <a:spLocks/>
          </p:cNvSpPr>
          <p:nvPr/>
        </p:nvSpPr>
        <p:spPr>
          <a:xfrm>
            <a:off x="962383" y="1913149"/>
            <a:ext cx="717192" cy="144655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1097280" rtl="0" eaLnBrk="1" latinLnBrk="0" hangingPunct="1"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spcBef>
                <a:spcPts val="1825"/>
              </a:spcBef>
            </a:pPr>
            <a:r>
              <a:rPr lang="pt-BR" sz="8800" b="1" dirty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EC6B5A72-9BC5-40BF-918C-6FC0D7DBB1C1}"/>
              </a:ext>
            </a:extLst>
          </p:cNvPr>
          <p:cNvSpPr/>
          <p:nvPr/>
        </p:nvSpPr>
        <p:spPr>
          <a:xfrm>
            <a:off x="962381" y="3338760"/>
            <a:ext cx="389443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rgbClr val="FFC000"/>
              </a:buClr>
              <a:buSzPct val="120000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Incluem:</a:t>
            </a:r>
          </a:p>
          <a:p>
            <a:pPr marL="285750" indent="-285750">
              <a:spcAft>
                <a:spcPts val="120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Proteções adicionais, quando as práticas de trabalho seguro não fornecem proteções adicionais suficientes.</a:t>
            </a:r>
          </a:p>
          <a:p>
            <a:pPr marL="285750" indent="-285750">
              <a:spcAft>
                <a:spcPts val="120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Proteções, quando os controles de engenharia não são viáveis.</a:t>
            </a:r>
          </a:p>
        </p:txBody>
      </p:sp>
    </p:spTree>
    <p:extLst>
      <p:ext uri="{BB962C8B-B14F-4D97-AF65-F5344CB8AC3E}">
        <p14:creationId xmlns:p14="http://schemas.microsoft.com/office/powerpoint/2010/main" val="562358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m 29">
            <a:extLst>
              <a:ext uri="{FF2B5EF4-FFF2-40B4-BE49-F238E27FC236}">
                <a16:creationId xmlns:a16="http://schemas.microsoft.com/office/drawing/2014/main" id="{442542E8-42E4-BF39-8AED-E55C12861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37324"/>
            <a:ext cx="12191997" cy="582067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D240A4-4386-C463-E81F-434031FA8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10534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2B88A45-E1DD-4F90-3C54-AF1EFB578B98}"/>
              </a:ext>
            </a:extLst>
          </p:cNvPr>
          <p:cNvSpPr txBox="1"/>
          <p:nvPr/>
        </p:nvSpPr>
        <p:spPr>
          <a:xfrm>
            <a:off x="3218099" y="191138"/>
            <a:ext cx="9467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Exemplos de Controles               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5D1139F5-7A91-AEAE-5300-FC717DBAE50A}"/>
              </a:ext>
            </a:extLst>
          </p:cNvPr>
          <p:cNvSpPr/>
          <p:nvPr/>
        </p:nvSpPr>
        <p:spPr>
          <a:xfrm>
            <a:off x="0" y="1041008"/>
            <a:ext cx="12217235" cy="5816992"/>
          </a:xfrm>
          <a:prstGeom prst="rect">
            <a:avLst/>
          </a:prstGeom>
          <a:solidFill>
            <a:srgbClr val="0A04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3B408524-3481-DE01-E902-858D11AE43FF}"/>
              </a:ext>
            </a:extLst>
          </p:cNvPr>
          <p:cNvGrpSpPr/>
          <p:nvPr/>
        </p:nvGrpSpPr>
        <p:grpSpPr>
          <a:xfrm>
            <a:off x="62168" y="1198660"/>
            <a:ext cx="5688484" cy="5195573"/>
            <a:chOff x="6172757" y="1240865"/>
            <a:chExt cx="5688484" cy="5195573"/>
          </a:xfrm>
        </p:grpSpPr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7E4A5416-0486-778F-B610-C044B03DFE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50413" y="1240865"/>
              <a:ext cx="1916613" cy="1088984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E04BB820-EB91-92E7-A3D5-6ED9005134CB}"/>
                </a:ext>
              </a:extLst>
            </p:cNvPr>
            <p:cNvSpPr txBox="1"/>
            <p:nvPr/>
          </p:nvSpPr>
          <p:spPr>
            <a:xfrm>
              <a:off x="8420135" y="1311762"/>
              <a:ext cx="34411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BR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Óculos de proteção, responsável pela proteção dos olhos contra poeira, projeção de materiais, dentre outros.</a:t>
              </a:r>
            </a:p>
          </p:txBody>
        </p:sp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60220B37-55D5-E32A-8253-E14440A22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60318" y="2675793"/>
              <a:ext cx="1772542" cy="2242372"/>
            </a:xfrm>
            <a:prstGeom prst="rect">
              <a:avLst/>
            </a:prstGeom>
          </p:spPr>
        </p:pic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695E55C5-ECAA-CEFB-0744-D5E37611462A}"/>
                </a:ext>
              </a:extLst>
            </p:cNvPr>
            <p:cNvSpPr txBox="1"/>
            <p:nvPr/>
          </p:nvSpPr>
          <p:spPr>
            <a:xfrm>
              <a:off x="6250413" y="3092366"/>
              <a:ext cx="416904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BR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Macacão para arco elétrico, protege a integridade dos trabalhadores que são expostos a situações de risco térmico ocasionados por arco elétrico, fogo repentino ou respingo de metais e solda.</a:t>
              </a:r>
            </a:p>
          </p:txBody>
        </p:sp>
        <p:pic>
          <p:nvPicPr>
            <p:cNvPr id="24" name="Imagem 23">
              <a:extLst>
                <a:ext uri="{FF2B5EF4-FFF2-40B4-BE49-F238E27FC236}">
                  <a16:creationId xmlns:a16="http://schemas.microsoft.com/office/drawing/2014/main" id="{D11B103D-1F12-1BB2-000C-E2D6E02D5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72757" y="4857912"/>
              <a:ext cx="1522269" cy="1578526"/>
            </a:xfrm>
            <a:prstGeom prst="rect">
              <a:avLst/>
            </a:prstGeom>
          </p:spPr>
        </p:pic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17F4FB8B-7262-2D32-32C5-D13DBB261FE5}"/>
                </a:ext>
              </a:extLst>
            </p:cNvPr>
            <p:cNvSpPr txBox="1"/>
            <p:nvPr/>
          </p:nvSpPr>
          <p:spPr>
            <a:xfrm>
              <a:off x="8003014" y="5134513"/>
              <a:ext cx="372739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BR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Colete sinalizador, auxilia o trabalho em locais onde há precariedade luminosa, alertando sobre o posicionamento do trabalhador.</a:t>
              </a:r>
            </a:p>
          </p:txBody>
        </p:sp>
      </p:grp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86CE27F2-041C-E128-1254-7924BF7D176F}"/>
              </a:ext>
            </a:extLst>
          </p:cNvPr>
          <p:cNvCxnSpPr>
            <a:cxnSpLocks/>
          </p:cNvCxnSpPr>
          <p:nvPr/>
        </p:nvCxnSpPr>
        <p:spPr>
          <a:xfrm>
            <a:off x="6005606" y="968236"/>
            <a:ext cx="0" cy="5297714"/>
          </a:xfrm>
          <a:prstGeom prst="line">
            <a:avLst/>
          </a:prstGeom>
          <a:ln w="28575">
            <a:solidFill>
              <a:srgbClr val="117F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Agrupar 1">
            <a:extLst>
              <a:ext uri="{FF2B5EF4-FFF2-40B4-BE49-F238E27FC236}">
                <a16:creationId xmlns:a16="http://schemas.microsoft.com/office/drawing/2014/main" id="{5B119A1E-B561-C775-0808-A3865ABE402F}"/>
              </a:ext>
            </a:extLst>
          </p:cNvPr>
          <p:cNvGrpSpPr/>
          <p:nvPr/>
        </p:nvGrpSpPr>
        <p:grpSpPr>
          <a:xfrm>
            <a:off x="6172354" y="1198660"/>
            <a:ext cx="5915089" cy="3188383"/>
            <a:chOff x="41867" y="1693931"/>
            <a:chExt cx="5915089" cy="3188383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80135E6C-474B-6E10-C08F-BF21D876BFF9}"/>
                </a:ext>
              </a:extLst>
            </p:cNvPr>
            <p:cNvGrpSpPr/>
            <p:nvPr/>
          </p:nvGrpSpPr>
          <p:grpSpPr>
            <a:xfrm>
              <a:off x="55908" y="3342413"/>
              <a:ext cx="5901048" cy="1539901"/>
              <a:chOff x="55908" y="3342413"/>
              <a:chExt cx="5901048" cy="1539901"/>
            </a:xfrm>
          </p:grpSpPr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DD9B7E8B-F2C2-A9F0-15DD-7CF7CEDD679E}"/>
                  </a:ext>
                </a:extLst>
              </p:cNvPr>
              <p:cNvSpPr txBox="1"/>
              <p:nvPr/>
            </p:nvSpPr>
            <p:spPr>
              <a:xfrm>
                <a:off x="55908" y="3356876"/>
                <a:ext cx="4128080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t-BR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Capacete com protetor auricular, protege a cabeça de objetos  que podem cair durante a atividade de içamento, além de contar com a proteção contra os ruídos provenientes do local de trabalho.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pt-BR" dirty="0"/>
              </a:p>
            </p:txBody>
          </p:sp>
          <p:pic>
            <p:nvPicPr>
              <p:cNvPr id="14" name="Imagem 13">
                <a:extLst>
                  <a:ext uri="{FF2B5EF4-FFF2-40B4-BE49-F238E27FC236}">
                    <a16:creationId xmlns:a16="http://schemas.microsoft.com/office/drawing/2014/main" id="{2DFA0345-F5E4-160C-BDF1-EC7587ED8A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174468" y="3342413"/>
                <a:ext cx="1782488" cy="1539901"/>
              </a:xfrm>
              <a:prstGeom prst="rect">
                <a:avLst/>
              </a:prstGeom>
            </p:spPr>
          </p:pic>
        </p:grpSp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0D63D7D4-0875-D356-343D-053D502495AC}"/>
                </a:ext>
              </a:extLst>
            </p:cNvPr>
            <p:cNvGrpSpPr/>
            <p:nvPr/>
          </p:nvGrpSpPr>
          <p:grpSpPr>
            <a:xfrm>
              <a:off x="41867" y="1693931"/>
              <a:ext cx="5407857" cy="1540919"/>
              <a:chOff x="41867" y="1693931"/>
              <a:chExt cx="5407857" cy="1540919"/>
            </a:xfrm>
          </p:grpSpPr>
          <p:sp>
            <p:nvSpPr>
              <p:cNvPr id="7" name="CaixaDeTexto 6">
                <a:extLst>
                  <a:ext uri="{FF2B5EF4-FFF2-40B4-BE49-F238E27FC236}">
                    <a16:creationId xmlns:a16="http://schemas.microsoft.com/office/drawing/2014/main" id="{9FAA8610-AF2B-5B55-9BAA-44A265E71476}"/>
                  </a:ext>
                </a:extLst>
              </p:cNvPr>
              <p:cNvSpPr txBox="1"/>
              <p:nvPr/>
            </p:nvSpPr>
            <p:spPr>
              <a:xfrm>
                <a:off x="1803738" y="1915423"/>
                <a:ext cx="3645986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pt-BR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Luvas de proteção, ajudam a proteger as mãos dos funcionários evitando acidentes causados por quedas de objetos ou manuseios de maquinários para a movimentação de cargas.</a:t>
                </a:r>
              </a:p>
            </p:txBody>
          </p:sp>
          <p:pic>
            <p:nvPicPr>
              <p:cNvPr id="11" name="Imagem 10">
                <a:extLst>
                  <a:ext uri="{FF2B5EF4-FFF2-40B4-BE49-F238E27FC236}">
                    <a16:creationId xmlns:a16="http://schemas.microsoft.com/office/drawing/2014/main" id="{824D434B-712D-2676-CDF3-E908F0186A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1867" y="1693931"/>
                <a:ext cx="1722452" cy="1540919"/>
              </a:xfrm>
              <a:prstGeom prst="rect">
                <a:avLst/>
              </a:prstGeom>
            </p:spPr>
          </p:pic>
        </p:grpSp>
      </p:grp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0D22B494-4B9F-64A9-3304-02A1856102AD}"/>
              </a:ext>
            </a:extLst>
          </p:cNvPr>
          <p:cNvGrpSpPr/>
          <p:nvPr/>
        </p:nvGrpSpPr>
        <p:grpSpPr>
          <a:xfrm>
            <a:off x="6318204" y="4229038"/>
            <a:ext cx="5689310" cy="2580925"/>
            <a:chOff x="6265312" y="1703105"/>
            <a:chExt cx="5689310" cy="2580925"/>
          </a:xfrm>
        </p:grpSpPr>
        <p:pic>
          <p:nvPicPr>
            <p:cNvPr id="23" name="Imagem 22">
              <a:extLst>
                <a:ext uri="{FF2B5EF4-FFF2-40B4-BE49-F238E27FC236}">
                  <a16:creationId xmlns:a16="http://schemas.microsoft.com/office/drawing/2014/main" id="{04B56AA2-8185-7CF3-3164-0C86649B8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79518" y="1703105"/>
              <a:ext cx="1488864" cy="1406326"/>
            </a:xfrm>
            <a:prstGeom prst="rect">
              <a:avLst/>
            </a:prstGeom>
          </p:spPr>
        </p:pic>
        <p:sp>
          <p:nvSpPr>
            <p:cNvPr id="25" name="CaixaDeTexto 24">
              <a:extLst>
                <a:ext uri="{FF2B5EF4-FFF2-40B4-BE49-F238E27FC236}">
                  <a16:creationId xmlns:a16="http://schemas.microsoft.com/office/drawing/2014/main" id="{039AFFDE-3C4A-AA87-0461-02A292087C8F}"/>
                </a:ext>
              </a:extLst>
            </p:cNvPr>
            <p:cNvSpPr txBox="1"/>
            <p:nvPr/>
          </p:nvSpPr>
          <p:spPr>
            <a:xfrm>
              <a:off x="8174262" y="1929215"/>
              <a:ext cx="37803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BR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Respirador, funciona como um filtro que protege contra a inalação de agentes contaminantes que podem existir durante a atividade em espaço confinado</a:t>
              </a:r>
              <a:r>
                <a:rPr lang="pt-BR" sz="14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C3D02752-A0E2-77F1-FB99-99E04AFBFF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246683" y="3140931"/>
              <a:ext cx="1326593" cy="1052624"/>
            </a:xfrm>
            <a:prstGeom prst="rect">
              <a:avLst/>
            </a:prstGeom>
          </p:spPr>
        </p:pic>
        <p:sp>
          <p:nvSpPr>
            <p:cNvPr id="32" name="CaixaDeTexto 31">
              <a:extLst>
                <a:ext uri="{FF2B5EF4-FFF2-40B4-BE49-F238E27FC236}">
                  <a16:creationId xmlns:a16="http://schemas.microsoft.com/office/drawing/2014/main" id="{6DCE0EE9-F849-56A1-3F78-9C79C5F1953B}"/>
                </a:ext>
              </a:extLst>
            </p:cNvPr>
            <p:cNvSpPr txBox="1"/>
            <p:nvPr/>
          </p:nvSpPr>
          <p:spPr>
            <a:xfrm>
              <a:off x="6265312" y="3329923"/>
              <a:ext cx="34853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BR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Botinas de proteção, protegem contra perfurações, queda de objetos, choques elétricos, mordidas de animais e todo tipo de perigo.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0678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/>
          <p:cNvGrpSpPr/>
          <p:nvPr/>
        </p:nvGrpSpPr>
        <p:grpSpPr>
          <a:xfrm rot="10800000" flipH="1">
            <a:off x="-179044" y="-127000"/>
            <a:ext cx="15266644" cy="6985000"/>
            <a:chOff x="-3366744" y="-127857"/>
            <a:chExt cx="15266644" cy="698500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0" y="429375"/>
              <a:ext cx="11430000" cy="6427768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/>
          </p:nvSpPr>
          <p:spPr>
            <a:xfrm>
              <a:off x="11277600" y="6028897"/>
              <a:ext cx="622300" cy="828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-3366744" y="-127857"/>
              <a:ext cx="3494412" cy="6985000"/>
            </a:xfrm>
            <a:prstGeom prst="rect">
              <a:avLst/>
            </a:prstGeom>
            <a:solidFill>
              <a:srgbClr val="007E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42F65DB-3180-4845-9A59-F85BE36AD06A}"/>
              </a:ext>
            </a:extLst>
          </p:cNvPr>
          <p:cNvSpPr txBox="1"/>
          <p:nvPr/>
        </p:nvSpPr>
        <p:spPr>
          <a:xfrm>
            <a:off x="3467435" y="-127002"/>
            <a:ext cx="3494414" cy="5663923"/>
          </a:xfrm>
          <a:prstGeom prst="rect">
            <a:avLst/>
          </a:prstGeom>
          <a:noFill/>
        </p:spPr>
        <p:txBody>
          <a:bodyPr wrap="square" numCol="1" spcCol="324000">
            <a:spAutoFit/>
          </a:bodyPr>
          <a:lstStyle/>
          <a:p>
            <a:pPr marL="342900" marR="0" lvl="2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7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</a:t>
            </a: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eliminar ou reduzir o risco, devemos implementar medidas que sejam realmente controles.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Um dos problemas de qualidade nas ARTs é a inserção de “recomendações” que não são controles.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b="1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Mas como saber se o que estou inserindo na ART é um controle?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Basicamente, podemos fazer 3 perguntas*.</a:t>
            </a:r>
            <a:endParaRPr lang="pt-PT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PT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2" t="30915" r="1" b="22777"/>
          <a:stretch/>
        </p:blipFill>
        <p:spPr>
          <a:xfrm rot="16200000">
            <a:off x="-1809751" y="1695449"/>
            <a:ext cx="6819901" cy="3175000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>
            <a:off x="344401" y="421144"/>
            <a:ext cx="26912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é um controle?</a:t>
            </a:r>
          </a:p>
          <a:p>
            <a:pPr>
              <a:defRPr/>
            </a:pPr>
            <a:endParaRPr lang="pt-BR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61" y="6324599"/>
            <a:ext cx="2264669" cy="533401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A8C9301-470A-473C-3221-96E9DF344D44}"/>
              </a:ext>
            </a:extLst>
          </p:cNvPr>
          <p:cNvGrpSpPr/>
          <p:nvPr/>
        </p:nvGrpSpPr>
        <p:grpSpPr>
          <a:xfrm>
            <a:off x="7554849" y="132523"/>
            <a:ext cx="4538706" cy="6619693"/>
            <a:chOff x="213144" y="649355"/>
            <a:chExt cx="4538706" cy="5569731"/>
          </a:xfrm>
          <a:solidFill>
            <a:srgbClr val="117F7B"/>
          </a:solidFill>
        </p:grpSpPr>
        <p:sp>
          <p:nvSpPr>
            <p:cNvPr id="15" name="Losango 14">
              <a:extLst>
                <a:ext uri="{FF2B5EF4-FFF2-40B4-BE49-F238E27FC236}">
                  <a16:creationId xmlns:a16="http://schemas.microsoft.com/office/drawing/2014/main" id="{C5C404F0-DE98-80A4-260A-2BCB01BC46DB}"/>
                </a:ext>
              </a:extLst>
            </p:cNvPr>
            <p:cNvSpPr/>
            <p:nvPr/>
          </p:nvSpPr>
          <p:spPr>
            <a:xfrm>
              <a:off x="213144" y="649355"/>
              <a:ext cx="2029714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ato humano, objeto ou sistema?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Losango 15">
              <a:extLst>
                <a:ext uri="{FF2B5EF4-FFF2-40B4-BE49-F238E27FC236}">
                  <a16:creationId xmlns:a16="http://schemas.microsoft.com/office/drawing/2014/main" id="{139CCA7A-64F2-07C9-E21C-E8FB2B55E046}"/>
                </a:ext>
              </a:extLst>
            </p:cNvPr>
            <p:cNvSpPr/>
            <p:nvPr/>
          </p:nvSpPr>
          <p:spPr>
            <a:xfrm>
              <a:off x="247323" y="2352009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Tem potencial para prevenir ou mitigar um evento indesejado?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Losango 17">
              <a:extLst>
                <a:ext uri="{FF2B5EF4-FFF2-40B4-BE49-F238E27FC236}">
                  <a16:creationId xmlns:a16="http://schemas.microsoft.com/office/drawing/2014/main" id="{1756A697-3DAF-009B-509F-379F3C8BF9FF}"/>
                </a:ext>
              </a:extLst>
            </p:cNvPr>
            <p:cNvSpPr/>
            <p:nvPr/>
          </p:nvSpPr>
          <p:spPr>
            <a:xfrm>
              <a:off x="247323" y="4055417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Mensurável, observável e  </a:t>
              </a:r>
              <a:r>
                <a:rPr lang="pt-BR" sz="11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auditável</a:t>
              </a:r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Conector de Seta Reta 18">
              <a:extLst>
                <a:ext uri="{FF2B5EF4-FFF2-40B4-BE49-F238E27FC236}">
                  <a16:creationId xmlns:a16="http://schemas.microsoft.com/office/drawing/2014/main" id="{BC3E3E30-0A2A-C53D-AC4D-E37FCC50EEDF}"/>
                </a:ext>
              </a:extLst>
            </p:cNvPr>
            <p:cNvCxnSpPr>
              <a:cxnSpLocks/>
              <a:stCxn id="15" idx="2"/>
              <a:endCxn id="16" idx="0"/>
            </p:cNvCxnSpPr>
            <p:nvPr/>
          </p:nvCxnSpPr>
          <p:spPr>
            <a:xfrm>
              <a:off x="1228001" y="2080591"/>
              <a:ext cx="17090" cy="271418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de Seta Reta 19">
              <a:extLst>
                <a:ext uri="{FF2B5EF4-FFF2-40B4-BE49-F238E27FC236}">
                  <a16:creationId xmlns:a16="http://schemas.microsoft.com/office/drawing/2014/main" id="{B40AB4C1-F408-A6A9-FEBC-C840D2948979}"/>
                </a:ext>
              </a:extLst>
            </p:cNvPr>
            <p:cNvCxnSpPr>
              <a:cxnSpLocks/>
              <a:stCxn id="16" idx="2"/>
              <a:endCxn id="18" idx="0"/>
            </p:cNvCxnSpPr>
            <p:nvPr/>
          </p:nvCxnSpPr>
          <p:spPr>
            <a:xfrm>
              <a:off x="1245091" y="3783245"/>
              <a:ext cx="0" cy="272172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de Seta Reta 22">
              <a:extLst>
                <a:ext uri="{FF2B5EF4-FFF2-40B4-BE49-F238E27FC236}">
                  <a16:creationId xmlns:a16="http://schemas.microsoft.com/office/drawing/2014/main" id="{1788ABA0-20A0-D67F-1789-642949DD9B5D}"/>
                </a:ext>
              </a:extLst>
            </p:cNvPr>
            <p:cNvCxnSpPr>
              <a:cxnSpLocks/>
            </p:cNvCxnSpPr>
            <p:nvPr/>
          </p:nvCxnSpPr>
          <p:spPr>
            <a:xfrm>
              <a:off x="1261023" y="5486653"/>
              <a:ext cx="0" cy="384061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92C3C477-047E-EBFC-E809-8DBDF9882629}"/>
                </a:ext>
              </a:extLst>
            </p:cNvPr>
            <p:cNvGrpSpPr/>
            <p:nvPr/>
          </p:nvGrpSpPr>
          <p:grpSpPr>
            <a:xfrm>
              <a:off x="2830093" y="1364974"/>
              <a:ext cx="295478" cy="3424529"/>
              <a:chOff x="10225403" y="954407"/>
              <a:chExt cx="243815" cy="3887459"/>
            </a:xfrm>
            <a:grpFill/>
          </p:grpSpPr>
          <p:cxnSp>
            <p:nvCxnSpPr>
              <p:cNvPr id="35" name="Conector reto 34">
                <a:extLst>
                  <a:ext uri="{FF2B5EF4-FFF2-40B4-BE49-F238E27FC236}">
                    <a16:creationId xmlns:a16="http://schemas.microsoft.com/office/drawing/2014/main" id="{9AB4A648-BCB9-EAFF-3D9C-99BB261094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69217" y="954407"/>
                <a:ext cx="0" cy="3883139"/>
              </a:xfrm>
              <a:prstGeom prst="line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ector de Seta Reta 35">
                <a:extLst>
                  <a:ext uri="{FF2B5EF4-FFF2-40B4-BE49-F238E27FC236}">
                    <a16:creationId xmlns:a16="http://schemas.microsoft.com/office/drawing/2014/main" id="{FB9259D5-4863-4142-5CCF-0020BFBB0D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25403" y="954407"/>
                <a:ext cx="243814" cy="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ector de Seta Reta 36">
                <a:extLst>
                  <a:ext uri="{FF2B5EF4-FFF2-40B4-BE49-F238E27FC236}">
                    <a16:creationId xmlns:a16="http://schemas.microsoft.com/office/drawing/2014/main" id="{9C56D699-38D8-33F1-EED1-78F0DE8593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225403" y="4837546"/>
                <a:ext cx="243815" cy="432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Conector de Seta Reta 24">
              <a:extLst>
                <a:ext uri="{FF2B5EF4-FFF2-40B4-BE49-F238E27FC236}">
                  <a16:creationId xmlns:a16="http://schemas.microsoft.com/office/drawing/2014/main" id="{01CA01D0-DF10-BE5C-2465-EF8E4B0442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9681" y="3067626"/>
              <a:ext cx="16588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FA4B6EC-5AE7-A966-B962-857F962C626D}"/>
                </a:ext>
              </a:extLst>
            </p:cNvPr>
            <p:cNvSpPr/>
            <p:nvPr/>
          </p:nvSpPr>
          <p:spPr>
            <a:xfrm>
              <a:off x="1569453" y="2035935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72774578-A6A8-34F9-44F9-F89C381EDB55}"/>
                </a:ext>
              </a:extLst>
            </p:cNvPr>
            <p:cNvSpPr/>
            <p:nvPr/>
          </p:nvSpPr>
          <p:spPr>
            <a:xfrm>
              <a:off x="1612646" y="3808442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5DCE3887-B851-B2AC-DF31-2687A415321F}"/>
                </a:ext>
              </a:extLst>
            </p:cNvPr>
            <p:cNvSpPr/>
            <p:nvPr/>
          </p:nvSpPr>
          <p:spPr>
            <a:xfrm>
              <a:off x="1569453" y="5419778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E512CE45-326D-8DE1-0D8B-F1313344B25E}"/>
                </a:ext>
              </a:extLst>
            </p:cNvPr>
            <p:cNvSpPr/>
            <p:nvPr/>
          </p:nvSpPr>
          <p:spPr>
            <a:xfrm>
              <a:off x="596429" y="5986022"/>
              <a:ext cx="1467068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A77A0151-88B0-0DCC-80E5-1124E6044D70}"/>
                </a:ext>
              </a:extLst>
            </p:cNvPr>
            <p:cNvSpPr/>
            <p:nvPr/>
          </p:nvSpPr>
          <p:spPr>
            <a:xfrm>
              <a:off x="2316480" y="2944515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ECB9ECC8-9C41-C0AF-7A5A-7794DC450111}"/>
                </a:ext>
              </a:extLst>
            </p:cNvPr>
            <p:cNvSpPr/>
            <p:nvPr/>
          </p:nvSpPr>
          <p:spPr>
            <a:xfrm>
              <a:off x="2315409" y="1281114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5E7AF96E-0C35-7A5F-9568-A1B5FA2FF017}"/>
                </a:ext>
              </a:extLst>
            </p:cNvPr>
            <p:cNvSpPr/>
            <p:nvPr/>
          </p:nvSpPr>
          <p:spPr>
            <a:xfrm>
              <a:off x="2298227" y="4662586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40745397-9DE9-1824-E64E-63329CCF0086}"/>
                </a:ext>
              </a:extLst>
            </p:cNvPr>
            <p:cNvSpPr/>
            <p:nvPr/>
          </p:nvSpPr>
          <p:spPr>
            <a:xfrm>
              <a:off x="3644489" y="2857884"/>
              <a:ext cx="1107361" cy="38843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 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" name="Conector de Seta Reta 33">
              <a:extLst>
                <a:ext uri="{FF2B5EF4-FFF2-40B4-BE49-F238E27FC236}">
                  <a16:creationId xmlns:a16="http://schemas.microsoft.com/office/drawing/2014/main" id="{4B2A1E52-4270-568C-0419-1C58C25B4D82}"/>
                </a:ext>
              </a:extLst>
            </p:cNvPr>
            <p:cNvCxnSpPr>
              <a:cxnSpLocks/>
            </p:cNvCxnSpPr>
            <p:nvPr/>
          </p:nvCxnSpPr>
          <p:spPr>
            <a:xfrm>
              <a:off x="3125570" y="3067626"/>
              <a:ext cx="51891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EF9723BD-ACF2-6825-B0EE-E47A32ED4C63}"/>
              </a:ext>
            </a:extLst>
          </p:cNvPr>
          <p:cNvSpPr txBox="1"/>
          <p:nvPr/>
        </p:nvSpPr>
        <p:spPr>
          <a:xfrm>
            <a:off x="3287335" y="6155295"/>
            <a:ext cx="45440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200" dirty="0">
                <a:solidFill>
                  <a:srgbClr val="5F5F5F"/>
                </a:solidFill>
                <a:latin typeface="Arial" panose="020B0604020202020204" pitchFamily="34" charset="0"/>
              </a:rPr>
              <a:t>Fonte: M. Hassall, J. Joy, C. Doran and M. Punch, Selection and Optimisation of Risk Controls. ACARP report no C23007, 2015. </a:t>
            </a:r>
            <a:r>
              <a:rPr lang="en-CA" sz="1200" dirty="0" err="1">
                <a:solidFill>
                  <a:srgbClr val="5F5F5F"/>
                </a:solidFill>
                <a:latin typeface="Arial" panose="020B0604020202020204" pitchFamily="34" charset="0"/>
              </a:rPr>
              <a:t>Disponível</a:t>
            </a:r>
            <a:r>
              <a:rPr lang="en-CA" sz="1200" dirty="0">
                <a:solidFill>
                  <a:srgbClr val="5F5F5F"/>
                </a:solidFill>
                <a:latin typeface="Arial" panose="020B0604020202020204" pitchFamily="34" charset="0"/>
              </a:rPr>
              <a:t> </a:t>
            </a:r>
            <a:r>
              <a:rPr lang="en-CA" sz="1200" dirty="0" err="1">
                <a:solidFill>
                  <a:srgbClr val="5F5F5F"/>
                </a:solidFill>
                <a:latin typeface="Arial" panose="020B0604020202020204" pitchFamily="34" charset="0"/>
              </a:rPr>
              <a:t>em</a:t>
            </a:r>
            <a:r>
              <a:rPr lang="en-CA" sz="1200" dirty="0">
                <a:solidFill>
                  <a:srgbClr val="5F5F5F"/>
                </a:solidFill>
                <a:latin typeface="Arial" panose="020B0604020202020204" pitchFamily="34" charset="0"/>
              </a:rPr>
              <a:t>: www.acarp.com.au/reports.aspx.</a:t>
            </a:r>
          </a:p>
        </p:txBody>
      </p:sp>
    </p:spTree>
    <p:extLst>
      <p:ext uri="{BB962C8B-B14F-4D97-AF65-F5344CB8AC3E}">
        <p14:creationId xmlns:p14="http://schemas.microsoft.com/office/powerpoint/2010/main" val="372393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/>
          <p:cNvGrpSpPr/>
          <p:nvPr/>
        </p:nvGrpSpPr>
        <p:grpSpPr>
          <a:xfrm rot="10800000" flipH="1">
            <a:off x="-179044" y="-127000"/>
            <a:ext cx="15266644" cy="6985000"/>
            <a:chOff x="-3366744" y="-127857"/>
            <a:chExt cx="15266644" cy="698500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0" y="429375"/>
              <a:ext cx="11430000" cy="6427768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/>
          </p:nvSpPr>
          <p:spPr>
            <a:xfrm>
              <a:off x="11277600" y="6028897"/>
              <a:ext cx="622300" cy="828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-3366744" y="-127857"/>
              <a:ext cx="3494412" cy="6985000"/>
            </a:xfrm>
            <a:prstGeom prst="rect">
              <a:avLst/>
            </a:prstGeom>
            <a:solidFill>
              <a:srgbClr val="007E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42F65DB-3180-4845-9A59-F85BE36AD06A}"/>
              </a:ext>
            </a:extLst>
          </p:cNvPr>
          <p:cNvSpPr txBox="1"/>
          <p:nvPr/>
        </p:nvSpPr>
        <p:spPr>
          <a:xfrm>
            <a:off x="3467435" y="-127002"/>
            <a:ext cx="3494414" cy="7955063"/>
          </a:xfrm>
          <a:prstGeom prst="rect">
            <a:avLst/>
          </a:prstGeom>
          <a:noFill/>
        </p:spPr>
        <p:txBody>
          <a:bodyPr wrap="square" numCol="1" spcCol="324000">
            <a:spAutoFit/>
          </a:bodyPr>
          <a:lstStyle/>
          <a:p>
            <a:pPr marL="342900" marR="0" lvl="2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7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Exemplo 1: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Imagine que um elaborador de uma ART escreva “tomar cuidado” como controle em um determinado passo para a situação de risco “atingido por material (carga suspensa)”.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Ess</a:t>
            </a: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 recomendação é um controle?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É um at</a:t>
            </a: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o humano, objetivo ou sistema?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Tem potencial para prevenir ou mitigar um evento indesejado?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Mensurável, observável e passível e </a:t>
            </a:r>
            <a:r>
              <a:rPr lang="pt-BR" sz="1800" dirty="0" err="1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auditável</a:t>
            </a: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? Não.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Não é um controle.</a:t>
            </a:r>
            <a:endParaRPr lang="pt-BR" sz="1800" b="1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BR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BR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PT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2" t="30915" r="1" b="22777"/>
          <a:stretch/>
        </p:blipFill>
        <p:spPr>
          <a:xfrm rot="16200000">
            <a:off x="-1809751" y="1695449"/>
            <a:ext cx="6819901" cy="3175000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>
            <a:off x="344401" y="421144"/>
            <a:ext cx="26912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é um controle?</a:t>
            </a:r>
          </a:p>
          <a:p>
            <a:pPr>
              <a:defRPr/>
            </a:pPr>
            <a:endParaRPr lang="pt-BR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61" y="6324599"/>
            <a:ext cx="2264669" cy="533401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A8C9301-470A-473C-3221-96E9DF344D44}"/>
              </a:ext>
            </a:extLst>
          </p:cNvPr>
          <p:cNvGrpSpPr/>
          <p:nvPr/>
        </p:nvGrpSpPr>
        <p:grpSpPr>
          <a:xfrm>
            <a:off x="7554849" y="132523"/>
            <a:ext cx="4538706" cy="6619693"/>
            <a:chOff x="213144" y="649355"/>
            <a:chExt cx="4538706" cy="5569731"/>
          </a:xfrm>
          <a:solidFill>
            <a:srgbClr val="117F7B"/>
          </a:solidFill>
        </p:grpSpPr>
        <p:sp>
          <p:nvSpPr>
            <p:cNvPr id="15" name="Losango 14">
              <a:extLst>
                <a:ext uri="{FF2B5EF4-FFF2-40B4-BE49-F238E27FC236}">
                  <a16:creationId xmlns:a16="http://schemas.microsoft.com/office/drawing/2014/main" id="{C5C404F0-DE98-80A4-260A-2BCB01BC46DB}"/>
                </a:ext>
              </a:extLst>
            </p:cNvPr>
            <p:cNvSpPr/>
            <p:nvPr/>
          </p:nvSpPr>
          <p:spPr>
            <a:xfrm>
              <a:off x="213144" y="649355"/>
              <a:ext cx="2029714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ato humano, objeto ou sistema?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Losango 15">
              <a:extLst>
                <a:ext uri="{FF2B5EF4-FFF2-40B4-BE49-F238E27FC236}">
                  <a16:creationId xmlns:a16="http://schemas.microsoft.com/office/drawing/2014/main" id="{139CCA7A-64F2-07C9-E21C-E8FB2B55E046}"/>
                </a:ext>
              </a:extLst>
            </p:cNvPr>
            <p:cNvSpPr/>
            <p:nvPr/>
          </p:nvSpPr>
          <p:spPr>
            <a:xfrm>
              <a:off x="247323" y="2352009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Tem potencial para prevenir ou mitigar um evento indesejado?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Losango 17">
              <a:extLst>
                <a:ext uri="{FF2B5EF4-FFF2-40B4-BE49-F238E27FC236}">
                  <a16:creationId xmlns:a16="http://schemas.microsoft.com/office/drawing/2014/main" id="{1756A697-3DAF-009B-509F-379F3C8BF9FF}"/>
                </a:ext>
              </a:extLst>
            </p:cNvPr>
            <p:cNvSpPr/>
            <p:nvPr/>
          </p:nvSpPr>
          <p:spPr>
            <a:xfrm>
              <a:off x="247323" y="4055417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Mensurável, observável e </a:t>
              </a:r>
              <a:r>
                <a:rPr lang="pt-BR" sz="11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auditável</a:t>
              </a:r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Conector de Seta Reta 18">
              <a:extLst>
                <a:ext uri="{FF2B5EF4-FFF2-40B4-BE49-F238E27FC236}">
                  <a16:creationId xmlns:a16="http://schemas.microsoft.com/office/drawing/2014/main" id="{BC3E3E30-0A2A-C53D-AC4D-E37FCC50EEDF}"/>
                </a:ext>
              </a:extLst>
            </p:cNvPr>
            <p:cNvCxnSpPr>
              <a:cxnSpLocks/>
              <a:stCxn id="15" idx="2"/>
              <a:endCxn id="16" idx="0"/>
            </p:cNvCxnSpPr>
            <p:nvPr/>
          </p:nvCxnSpPr>
          <p:spPr>
            <a:xfrm>
              <a:off x="1228001" y="2080591"/>
              <a:ext cx="17090" cy="271418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de Seta Reta 19">
              <a:extLst>
                <a:ext uri="{FF2B5EF4-FFF2-40B4-BE49-F238E27FC236}">
                  <a16:creationId xmlns:a16="http://schemas.microsoft.com/office/drawing/2014/main" id="{B40AB4C1-F408-A6A9-FEBC-C840D2948979}"/>
                </a:ext>
              </a:extLst>
            </p:cNvPr>
            <p:cNvCxnSpPr>
              <a:cxnSpLocks/>
              <a:stCxn id="16" idx="2"/>
              <a:endCxn id="18" idx="0"/>
            </p:cNvCxnSpPr>
            <p:nvPr/>
          </p:nvCxnSpPr>
          <p:spPr>
            <a:xfrm>
              <a:off x="1245091" y="3783245"/>
              <a:ext cx="0" cy="272172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de Seta Reta 22">
              <a:extLst>
                <a:ext uri="{FF2B5EF4-FFF2-40B4-BE49-F238E27FC236}">
                  <a16:creationId xmlns:a16="http://schemas.microsoft.com/office/drawing/2014/main" id="{1788ABA0-20A0-D67F-1789-642949DD9B5D}"/>
                </a:ext>
              </a:extLst>
            </p:cNvPr>
            <p:cNvCxnSpPr>
              <a:cxnSpLocks/>
            </p:cNvCxnSpPr>
            <p:nvPr/>
          </p:nvCxnSpPr>
          <p:spPr>
            <a:xfrm>
              <a:off x="1261023" y="5486653"/>
              <a:ext cx="0" cy="384061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92C3C477-047E-EBFC-E809-8DBDF9882629}"/>
                </a:ext>
              </a:extLst>
            </p:cNvPr>
            <p:cNvGrpSpPr/>
            <p:nvPr/>
          </p:nvGrpSpPr>
          <p:grpSpPr>
            <a:xfrm>
              <a:off x="2830093" y="1364974"/>
              <a:ext cx="295478" cy="3424529"/>
              <a:chOff x="10225403" y="954407"/>
              <a:chExt cx="243815" cy="3887459"/>
            </a:xfrm>
            <a:grpFill/>
          </p:grpSpPr>
          <p:cxnSp>
            <p:nvCxnSpPr>
              <p:cNvPr id="35" name="Conector reto 34">
                <a:extLst>
                  <a:ext uri="{FF2B5EF4-FFF2-40B4-BE49-F238E27FC236}">
                    <a16:creationId xmlns:a16="http://schemas.microsoft.com/office/drawing/2014/main" id="{9AB4A648-BCB9-EAFF-3D9C-99BB261094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69217" y="954407"/>
                <a:ext cx="0" cy="3883139"/>
              </a:xfrm>
              <a:prstGeom prst="line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ector de Seta Reta 35">
                <a:extLst>
                  <a:ext uri="{FF2B5EF4-FFF2-40B4-BE49-F238E27FC236}">
                    <a16:creationId xmlns:a16="http://schemas.microsoft.com/office/drawing/2014/main" id="{FB9259D5-4863-4142-5CCF-0020BFBB0D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25403" y="954407"/>
                <a:ext cx="243814" cy="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ector de Seta Reta 36">
                <a:extLst>
                  <a:ext uri="{FF2B5EF4-FFF2-40B4-BE49-F238E27FC236}">
                    <a16:creationId xmlns:a16="http://schemas.microsoft.com/office/drawing/2014/main" id="{9C56D699-38D8-33F1-EED1-78F0DE8593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225403" y="4837546"/>
                <a:ext cx="243815" cy="432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Conector de Seta Reta 24">
              <a:extLst>
                <a:ext uri="{FF2B5EF4-FFF2-40B4-BE49-F238E27FC236}">
                  <a16:creationId xmlns:a16="http://schemas.microsoft.com/office/drawing/2014/main" id="{01CA01D0-DF10-BE5C-2465-EF8E4B0442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9681" y="3067626"/>
              <a:ext cx="16588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FA4B6EC-5AE7-A966-B962-857F962C626D}"/>
                </a:ext>
              </a:extLst>
            </p:cNvPr>
            <p:cNvSpPr/>
            <p:nvPr/>
          </p:nvSpPr>
          <p:spPr>
            <a:xfrm>
              <a:off x="1569453" y="2035935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72774578-A6A8-34F9-44F9-F89C381EDB55}"/>
                </a:ext>
              </a:extLst>
            </p:cNvPr>
            <p:cNvSpPr/>
            <p:nvPr/>
          </p:nvSpPr>
          <p:spPr>
            <a:xfrm>
              <a:off x="1612646" y="3808442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5DCE3887-B851-B2AC-DF31-2687A415321F}"/>
                </a:ext>
              </a:extLst>
            </p:cNvPr>
            <p:cNvSpPr/>
            <p:nvPr/>
          </p:nvSpPr>
          <p:spPr>
            <a:xfrm>
              <a:off x="1569453" y="5419778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E512CE45-326D-8DE1-0D8B-F1313344B25E}"/>
                </a:ext>
              </a:extLst>
            </p:cNvPr>
            <p:cNvSpPr/>
            <p:nvPr/>
          </p:nvSpPr>
          <p:spPr>
            <a:xfrm>
              <a:off x="596429" y="5986022"/>
              <a:ext cx="1467068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A77A0151-88B0-0DCC-80E5-1124E6044D70}"/>
                </a:ext>
              </a:extLst>
            </p:cNvPr>
            <p:cNvSpPr/>
            <p:nvPr/>
          </p:nvSpPr>
          <p:spPr>
            <a:xfrm>
              <a:off x="2316480" y="2944515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ECB9ECC8-9C41-C0AF-7A5A-7794DC450111}"/>
                </a:ext>
              </a:extLst>
            </p:cNvPr>
            <p:cNvSpPr/>
            <p:nvPr/>
          </p:nvSpPr>
          <p:spPr>
            <a:xfrm>
              <a:off x="2315409" y="1281114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5E7AF96E-0C35-7A5F-9568-A1B5FA2FF017}"/>
                </a:ext>
              </a:extLst>
            </p:cNvPr>
            <p:cNvSpPr/>
            <p:nvPr/>
          </p:nvSpPr>
          <p:spPr>
            <a:xfrm>
              <a:off x="2298227" y="4662586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40745397-9DE9-1824-E64E-63329CCF0086}"/>
                </a:ext>
              </a:extLst>
            </p:cNvPr>
            <p:cNvSpPr/>
            <p:nvPr/>
          </p:nvSpPr>
          <p:spPr>
            <a:xfrm>
              <a:off x="3644489" y="2857884"/>
              <a:ext cx="1107361" cy="38843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 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" name="Conector de Seta Reta 33">
              <a:extLst>
                <a:ext uri="{FF2B5EF4-FFF2-40B4-BE49-F238E27FC236}">
                  <a16:creationId xmlns:a16="http://schemas.microsoft.com/office/drawing/2014/main" id="{4B2A1E52-4270-568C-0419-1C58C25B4D82}"/>
                </a:ext>
              </a:extLst>
            </p:cNvPr>
            <p:cNvCxnSpPr>
              <a:cxnSpLocks/>
            </p:cNvCxnSpPr>
            <p:nvPr/>
          </p:nvCxnSpPr>
          <p:spPr>
            <a:xfrm>
              <a:off x="3125570" y="3067626"/>
              <a:ext cx="51891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7452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/>
          <p:cNvGrpSpPr/>
          <p:nvPr/>
        </p:nvGrpSpPr>
        <p:grpSpPr>
          <a:xfrm rot="10800000" flipH="1">
            <a:off x="-179044" y="-127000"/>
            <a:ext cx="15266644" cy="6985000"/>
            <a:chOff x="-3366744" y="-127857"/>
            <a:chExt cx="15266644" cy="698500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0" y="429375"/>
              <a:ext cx="11430000" cy="6427768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/>
          </p:nvSpPr>
          <p:spPr>
            <a:xfrm>
              <a:off x="11277600" y="6028897"/>
              <a:ext cx="622300" cy="828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-3366744" y="-127857"/>
              <a:ext cx="3494412" cy="6985000"/>
            </a:xfrm>
            <a:prstGeom prst="rect">
              <a:avLst/>
            </a:prstGeom>
            <a:solidFill>
              <a:srgbClr val="007E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42F65DB-3180-4845-9A59-F85BE36AD06A}"/>
              </a:ext>
            </a:extLst>
          </p:cNvPr>
          <p:cNvSpPr txBox="1"/>
          <p:nvPr/>
        </p:nvSpPr>
        <p:spPr>
          <a:xfrm>
            <a:off x="3467435" y="-127002"/>
            <a:ext cx="3494414" cy="8251426"/>
          </a:xfrm>
          <a:prstGeom prst="rect">
            <a:avLst/>
          </a:prstGeom>
          <a:noFill/>
        </p:spPr>
        <p:txBody>
          <a:bodyPr wrap="square" numCol="1" spcCol="324000">
            <a:spAutoFit/>
          </a:bodyPr>
          <a:lstStyle/>
          <a:p>
            <a:pPr marL="342900" marR="0" lvl="2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7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Exemplo 2: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Imagine que um elaborador de uma ART escreva “não encostar na carga suspensa” como controle em um determinado passo, para a situação de risco “atingido por material (carga suspensa)”.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Ess</a:t>
            </a: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 recomendação é um controle?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É um at</a:t>
            </a: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o humano, objetivo ou sistema?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Tem potencial para prevenir ou mitigar um evento indesejado?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Mensurável, observável e passível e </a:t>
            </a:r>
            <a:r>
              <a:rPr lang="pt-BR" sz="1800" dirty="0" err="1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auditável</a:t>
            </a: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É um controle.</a:t>
            </a:r>
            <a:endParaRPr lang="pt-BR" sz="1800" b="1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BR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BR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PT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2" t="30915" r="1" b="22777"/>
          <a:stretch/>
        </p:blipFill>
        <p:spPr>
          <a:xfrm rot="16200000">
            <a:off x="-1809751" y="1695449"/>
            <a:ext cx="6819901" cy="3175000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>
            <a:off x="344401" y="421144"/>
            <a:ext cx="26912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é um controle?</a:t>
            </a:r>
          </a:p>
          <a:p>
            <a:pPr>
              <a:defRPr/>
            </a:pPr>
            <a:endParaRPr lang="pt-BR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61" y="6324599"/>
            <a:ext cx="2264669" cy="533401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A8C9301-470A-473C-3221-96E9DF344D44}"/>
              </a:ext>
            </a:extLst>
          </p:cNvPr>
          <p:cNvGrpSpPr/>
          <p:nvPr/>
        </p:nvGrpSpPr>
        <p:grpSpPr>
          <a:xfrm>
            <a:off x="7554849" y="132523"/>
            <a:ext cx="4538706" cy="6619693"/>
            <a:chOff x="213144" y="649355"/>
            <a:chExt cx="4538706" cy="5569731"/>
          </a:xfrm>
          <a:solidFill>
            <a:srgbClr val="117F7B"/>
          </a:solidFill>
        </p:grpSpPr>
        <p:sp>
          <p:nvSpPr>
            <p:cNvPr id="15" name="Losango 14">
              <a:extLst>
                <a:ext uri="{FF2B5EF4-FFF2-40B4-BE49-F238E27FC236}">
                  <a16:creationId xmlns:a16="http://schemas.microsoft.com/office/drawing/2014/main" id="{C5C404F0-DE98-80A4-260A-2BCB01BC46DB}"/>
                </a:ext>
              </a:extLst>
            </p:cNvPr>
            <p:cNvSpPr/>
            <p:nvPr/>
          </p:nvSpPr>
          <p:spPr>
            <a:xfrm>
              <a:off x="213144" y="649355"/>
              <a:ext cx="2029714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ato humano, objeto ou sistema?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Losango 15">
              <a:extLst>
                <a:ext uri="{FF2B5EF4-FFF2-40B4-BE49-F238E27FC236}">
                  <a16:creationId xmlns:a16="http://schemas.microsoft.com/office/drawing/2014/main" id="{139CCA7A-64F2-07C9-E21C-E8FB2B55E046}"/>
                </a:ext>
              </a:extLst>
            </p:cNvPr>
            <p:cNvSpPr/>
            <p:nvPr/>
          </p:nvSpPr>
          <p:spPr>
            <a:xfrm>
              <a:off x="247323" y="2352009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Tem potencial para prevenir ou mitigar um evento indesejado?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Losango 17">
              <a:extLst>
                <a:ext uri="{FF2B5EF4-FFF2-40B4-BE49-F238E27FC236}">
                  <a16:creationId xmlns:a16="http://schemas.microsoft.com/office/drawing/2014/main" id="{1756A697-3DAF-009B-509F-379F3C8BF9FF}"/>
                </a:ext>
              </a:extLst>
            </p:cNvPr>
            <p:cNvSpPr/>
            <p:nvPr/>
          </p:nvSpPr>
          <p:spPr>
            <a:xfrm>
              <a:off x="247323" y="4055417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Mensurável, observável e </a:t>
              </a:r>
              <a:r>
                <a:rPr lang="pt-BR" sz="11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auditável</a:t>
              </a:r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Conector de Seta Reta 18">
              <a:extLst>
                <a:ext uri="{FF2B5EF4-FFF2-40B4-BE49-F238E27FC236}">
                  <a16:creationId xmlns:a16="http://schemas.microsoft.com/office/drawing/2014/main" id="{BC3E3E30-0A2A-C53D-AC4D-E37FCC50EEDF}"/>
                </a:ext>
              </a:extLst>
            </p:cNvPr>
            <p:cNvCxnSpPr>
              <a:cxnSpLocks/>
              <a:stCxn id="15" idx="2"/>
              <a:endCxn id="16" idx="0"/>
            </p:cNvCxnSpPr>
            <p:nvPr/>
          </p:nvCxnSpPr>
          <p:spPr>
            <a:xfrm>
              <a:off x="1228001" y="2080591"/>
              <a:ext cx="17090" cy="271418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de Seta Reta 19">
              <a:extLst>
                <a:ext uri="{FF2B5EF4-FFF2-40B4-BE49-F238E27FC236}">
                  <a16:creationId xmlns:a16="http://schemas.microsoft.com/office/drawing/2014/main" id="{B40AB4C1-F408-A6A9-FEBC-C840D2948979}"/>
                </a:ext>
              </a:extLst>
            </p:cNvPr>
            <p:cNvCxnSpPr>
              <a:cxnSpLocks/>
              <a:stCxn id="16" idx="2"/>
              <a:endCxn id="18" idx="0"/>
            </p:cNvCxnSpPr>
            <p:nvPr/>
          </p:nvCxnSpPr>
          <p:spPr>
            <a:xfrm>
              <a:off x="1245091" y="3783245"/>
              <a:ext cx="0" cy="272172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de Seta Reta 22">
              <a:extLst>
                <a:ext uri="{FF2B5EF4-FFF2-40B4-BE49-F238E27FC236}">
                  <a16:creationId xmlns:a16="http://schemas.microsoft.com/office/drawing/2014/main" id="{1788ABA0-20A0-D67F-1789-642949DD9B5D}"/>
                </a:ext>
              </a:extLst>
            </p:cNvPr>
            <p:cNvCxnSpPr>
              <a:cxnSpLocks/>
            </p:cNvCxnSpPr>
            <p:nvPr/>
          </p:nvCxnSpPr>
          <p:spPr>
            <a:xfrm>
              <a:off x="1261023" y="5486653"/>
              <a:ext cx="0" cy="384061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92C3C477-047E-EBFC-E809-8DBDF9882629}"/>
                </a:ext>
              </a:extLst>
            </p:cNvPr>
            <p:cNvGrpSpPr/>
            <p:nvPr/>
          </p:nvGrpSpPr>
          <p:grpSpPr>
            <a:xfrm>
              <a:off x="2830093" y="1364974"/>
              <a:ext cx="295478" cy="3424529"/>
              <a:chOff x="10225403" y="954407"/>
              <a:chExt cx="243815" cy="3887459"/>
            </a:xfrm>
            <a:grpFill/>
          </p:grpSpPr>
          <p:cxnSp>
            <p:nvCxnSpPr>
              <p:cNvPr id="35" name="Conector reto 34">
                <a:extLst>
                  <a:ext uri="{FF2B5EF4-FFF2-40B4-BE49-F238E27FC236}">
                    <a16:creationId xmlns:a16="http://schemas.microsoft.com/office/drawing/2014/main" id="{9AB4A648-BCB9-EAFF-3D9C-99BB261094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69217" y="954407"/>
                <a:ext cx="0" cy="3883139"/>
              </a:xfrm>
              <a:prstGeom prst="line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ector de Seta Reta 35">
                <a:extLst>
                  <a:ext uri="{FF2B5EF4-FFF2-40B4-BE49-F238E27FC236}">
                    <a16:creationId xmlns:a16="http://schemas.microsoft.com/office/drawing/2014/main" id="{FB9259D5-4863-4142-5CCF-0020BFBB0D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25403" y="954407"/>
                <a:ext cx="243814" cy="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ector de Seta Reta 36">
                <a:extLst>
                  <a:ext uri="{FF2B5EF4-FFF2-40B4-BE49-F238E27FC236}">
                    <a16:creationId xmlns:a16="http://schemas.microsoft.com/office/drawing/2014/main" id="{9C56D699-38D8-33F1-EED1-78F0DE8593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225403" y="4837546"/>
                <a:ext cx="243815" cy="432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Conector de Seta Reta 24">
              <a:extLst>
                <a:ext uri="{FF2B5EF4-FFF2-40B4-BE49-F238E27FC236}">
                  <a16:creationId xmlns:a16="http://schemas.microsoft.com/office/drawing/2014/main" id="{01CA01D0-DF10-BE5C-2465-EF8E4B0442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9681" y="3067626"/>
              <a:ext cx="16588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FA4B6EC-5AE7-A966-B962-857F962C626D}"/>
                </a:ext>
              </a:extLst>
            </p:cNvPr>
            <p:cNvSpPr/>
            <p:nvPr/>
          </p:nvSpPr>
          <p:spPr>
            <a:xfrm>
              <a:off x="1569453" y="2035935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72774578-A6A8-34F9-44F9-F89C381EDB55}"/>
                </a:ext>
              </a:extLst>
            </p:cNvPr>
            <p:cNvSpPr/>
            <p:nvPr/>
          </p:nvSpPr>
          <p:spPr>
            <a:xfrm>
              <a:off x="1612646" y="3808442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5DCE3887-B851-B2AC-DF31-2687A415321F}"/>
                </a:ext>
              </a:extLst>
            </p:cNvPr>
            <p:cNvSpPr/>
            <p:nvPr/>
          </p:nvSpPr>
          <p:spPr>
            <a:xfrm>
              <a:off x="1569453" y="5419778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E512CE45-326D-8DE1-0D8B-F1313344B25E}"/>
                </a:ext>
              </a:extLst>
            </p:cNvPr>
            <p:cNvSpPr/>
            <p:nvPr/>
          </p:nvSpPr>
          <p:spPr>
            <a:xfrm>
              <a:off x="596429" y="5986022"/>
              <a:ext cx="1467068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A77A0151-88B0-0DCC-80E5-1124E6044D70}"/>
                </a:ext>
              </a:extLst>
            </p:cNvPr>
            <p:cNvSpPr/>
            <p:nvPr/>
          </p:nvSpPr>
          <p:spPr>
            <a:xfrm>
              <a:off x="2316480" y="2944515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ECB9ECC8-9C41-C0AF-7A5A-7794DC450111}"/>
                </a:ext>
              </a:extLst>
            </p:cNvPr>
            <p:cNvSpPr/>
            <p:nvPr/>
          </p:nvSpPr>
          <p:spPr>
            <a:xfrm>
              <a:off x="2315409" y="1281114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5E7AF96E-0C35-7A5F-9568-A1B5FA2FF017}"/>
                </a:ext>
              </a:extLst>
            </p:cNvPr>
            <p:cNvSpPr/>
            <p:nvPr/>
          </p:nvSpPr>
          <p:spPr>
            <a:xfrm>
              <a:off x="2298227" y="4662586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40745397-9DE9-1824-E64E-63329CCF0086}"/>
                </a:ext>
              </a:extLst>
            </p:cNvPr>
            <p:cNvSpPr/>
            <p:nvPr/>
          </p:nvSpPr>
          <p:spPr>
            <a:xfrm>
              <a:off x="3644489" y="2857884"/>
              <a:ext cx="1107361" cy="38843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 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" name="Conector de Seta Reta 33">
              <a:extLst>
                <a:ext uri="{FF2B5EF4-FFF2-40B4-BE49-F238E27FC236}">
                  <a16:creationId xmlns:a16="http://schemas.microsoft.com/office/drawing/2014/main" id="{4B2A1E52-4270-568C-0419-1C58C25B4D82}"/>
                </a:ext>
              </a:extLst>
            </p:cNvPr>
            <p:cNvCxnSpPr>
              <a:cxnSpLocks/>
            </p:cNvCxnSpPr>
            <p:nvPr/>
          </p:nvCxnSpPr>
          <p:spPr>
            <a:xfrm>
              <a:off x="3125570" y="3067626"/>
              <a:ext cx="51891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8572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/>
          <p:cNvGrpSpPr/>
          <p:nvPr/>
        </p:nvGrpSpPr>
        <p:grpSpPr>
          <a:xfrm rot="10800000" flipH="1">
            <a:off x="-179044" y="-127000"/>
            <a:ext cx="15266644" cy="6985000"/>
            <a:chOff x="-3366744" y="-127857"/>
            <a:chExt cx="15266644" cy="698500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0" y="429375"/>
              <a:ext cx="11430000" cy="6427768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/>
          </p:nvSpPr>
          <p:spPr>
            <a:xfrm>
              <a:off x="11277600" y="6028897"/>
              <a:ext cx="622300" cy="828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-3366744" y="-127857"/>
              <a:ext cx="3494412" cy="6985000"/>
            </a:xfrm>
            <a:prstGeom prst="rect">
              <a:avLst/>
            </a:prstGeom>
            <a:solidFill>
              <a:srgbClr val="007E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42F65DB-3180-4845-9A59-F85BE36AD06A}"/>
              </a:ext>
            </a:extLst>
          </p:cNvPr>
          <p:cNvSpPr txBox="1"/>
          <p:nvPr/>
        </p:nvSpPr>
        <p:spPr>
          <a:xfrm>
            <a:off x="3467435" y="-127002"/>
            <a:ext cx="3494414" cy="8251426"/>
          </a:xfrm>
          <a:prstGeom prst="rect">
            <a:avLst/>
          </a:prstGeom>
          <a:noFill/>
        </p:spPr>
        <p:txBody>
          <a:bodyPr wrap="square" numCol="1" spcCol="324000">
            <a:spAutoFit/>
          </a:bodyPr>
          <a:lstStyle/>
          <a:p>
            <a:pPr marL="342900" marR="0" lvl="2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7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Exemplo 3: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Imagine que um elaborador de uma ART escreva “sensor de sobrecarga” como controle em um determinado passo, para a situação de risco “atingido por material (carga suspensa)”.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Ess</a:t>
            </a: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 recomendação é um controle?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PT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É um at</a:t>
            </a:r>
            <a:r>
              <a:rPr lang="pt-PT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o humano, objetivo ou sistema?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Tem potencial para prevenir ou mitigar um evento indesejado?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Mensurável, observável e passível e </a:t>
            </a:r>
            <a:r>
              <a:rPr lang="pt-BR" sz="1800" dirty="0" err="1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auditável</a:t>
            </a:r>
            <a:r>
              <a:rPr lang="pt-BR" sz="1800" dirty="0">
                <a:solidFill>
                  <a:srgbClr val="5F5F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? Sim.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5F5F5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É um controle.</a:t>
            </a:r>
            <a:endParaRPr lang="pt-BR" sz="1800" b="1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BR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BR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lang="pt-PT" sz="1800" dirty="0">
              <a:solidFill>
                <a:srgbClr val="5F5F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E7A"/>
              </a:buClr>
              <a:buFont typeface="Arial" panose="020B0604020202020204" pitchFamily="34" charset="0"/>
              <a:buChar char="•"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2" t="30915" r="1" b="22777"/>
          <a:stretch/>
        </p:blipFill>
        <p:spPr>
          <a:xfrm rot="16200000">
            <a:off x="-1809751" y="1695449"/>
            <a:ext cx="6819901" cy="3175000"/>
          </a:xfrm>
          <a:prstGeom prst="rect">
            <a:avLst/>
          </a:prstGeom>
        </p:spPr>
      </p:pic>
      <p:sp>
        <p:nvSpPr>
          <p:cNvPr id="22" name="Retângulo 21"/>
          <p:cNvSpPr/>
          <p:nvPr/>
        </p:nvSpPr>
        <p:spPr>
          <a:xfrm>
            <a:off x="344401" y="421144"/>
            <a:ext cx="26912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é um controle?</a:t>
            </a:r>
          </a:p>
          <a:p>
            <a:pPr>
              <a:defRPr/>
            </a:pPr>
            <a:endParaRPr lang="pt-BR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61" y="6324599"/>
            <a:ext cx="2264669" cy="533401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A8C9301-470A-473C-3221-96E9DF344D44}"/>
              </a:ext>
            </a:extLst>
          </p:cNvPr>
          <p:cNvGrpSpPr/>
          <p:nvPr/>
        </p:nvGrpSpPr>
        <p:grpSpPr>
          <a:xfrm>
            <a:off x="7554849" y="132523"/>
            <a:ext cx="4538706" cy="6619693"/>
            <a:chOff x="213144" y="649355"/>
            <a:chExt cx="4538706" cy="5569731"/>
          </a:xfrm>
          <a:solidFill>
            <a:srgbClr val="117F7B"/>
          </a:solidFill>
        </p:grpSpPr>
        <p:sp>
          <p:nvSpPr>
            <p:cNvPr id="15" name="Losango 14">
              <a:extLst>
                <a:ext uri="{FF2B5EF4-FFF2-40B4-BE49-F238E27FC236}">
                  <a16:creationId xmlns:a16="http://schemas.microsoft.com/office/drawing/2014/main" id="{C5C404F0-DE98-80A4-260A-2BCB01BC46DB}"/>
                </a:ext>
              </a:extLst>
            </p:cNvPr>
            <p:cNvSpPr/>
            <p:nvPr/>
          </p:nvSpPr>
          <p:spPr>
            <a:xfrm>
              <a:off x="213144" y="649355"/>
              <a:ext cx="2029714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ato humano, objeto ou sistema?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Losango 15">
              <a:extLst>
                <a:ext uri="{FF2B5EF4-FFF2-40B4-BE49-F238E27FC236}">
                  <a16:creationId xmlns:a16="http://schemas.microsoft.com/office/drawing/2014/main" id="{139CCA7A-64F2-07C9-E21C-E8FB2B55E046}"/>
                </a:ext>
              </a:extLst>
            </p:cNvPr>
            <p:cNvSpPr/>
            <p:nvPr/>
          </p:nvSpPr>
          <p:spPr>
            <a:xfrm>
              <a:off x="247323" y="2352009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Tem potencial para prevenir ou mitigar um evento indesejado?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Losango 17">
              <a:extLst>
                <a:ext uri="{FF2B5EF4-FFF2-40B4-BE49-F238E27FC236}">
                  <a16:creationId xmlns:a16="http://schemas.microsoft.com/office/drawing/2014/main" id="{1756A697-3DAF-009B-509F-379F3C8BF9FF}"/>
                </a:ext>
              </a:extLst>
            </p:cNvPr>
            <p:cNvSpPr/>
            <p:nvPr/>
          </p:nvSpPr>
          <p:spPr>
            <a:xfrm>
              <a:off x="247323" y="4055417"/>
              <a:ext cx="1995535" cy="1431236"/>
            </a:xfrm>
            <a:prstGeom prst="diamond">
              <a:avLst/>
            </a:prstGeom>
            <a:grpFill/>
            <a:ln>
              <a:solidFill>
                <a:srgbClr val="117F7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Mensurável, observável e </a:t>
              </a:r>
              <a:r>
                <a:rPr lang="pt-BR" sz="11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auditável</a:t>
              </a:r>
              <a:r>
                <a:rPr lang="pt-BR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Conector de Seta Reta 18">
              <a:extLst>
                <a:ext uri="{FF2B5EF4-FFF2-40B4-BE49-F238E27FC236}">
                  <a16:creationId xmlns:a16="http://schemas.microsoft.com/office/drawing/2014/main" id="{BC3E3E30-0A2A-C53D-AC4D-E37FCC50EEDF}"/>
                </a:ext>
              </a:extLst>
            </p:cNvPr>
            <p:cNvCxnSpPr>
              <a:cxnSpLocks/>
              <a:stCxn id="15" idx="2"/>
              <a:endCxn id="16" idx="0"/>
            </p:cNvCxnSpPr>
            <p:nvPr/>
          </p:nvCxnSpPr>
          <p:spPr>
            <a:xfrm>
              <a:off x="1228001" y="2080591"/>
              <a:ext cx="17090" cy="271418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de Seta Reta 19">
              <a:extLst>
                <a:ext uri="{FF2B5EF4-FFF2-40B4-BE49-F238E27FC236}">
                  <a16:creationId xmlns:a16="http://schemas.microsoft.com/office/drawing/2014/main" id="{B40AB4C1-F408-A6A9-FEBC-C840D2948979}"/>
                </a:ext>
              </a:extLst>
            </p:cNvPr>
            <p:cNvCxnSpPr>
              <a:cxnSpLocks/>
              <a:stCxn id="16" idx="2"/>
              <a:endCxn id="18" idx="0"/>
            </p:cNvCxnSpPr>
            <p:nvPr/>
          </p:nvCxnSpPr>
          <p:spPr>
            <a:xfrm>
              <a:off x="1245091" y="3783245"/>
              <a:ext cx="0" cy="272172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de Seta Reta 22">
              <a:extLst>
                <a:ext uri="{FF2B5EF4-FFF2-40B4-BE49-F238E27FC236}">
                  <a16:creationId xmlns:a16="http://schemas.microsoft.com/office/drawing/2014/main" id="{1788ABA0-20A0-D67F-1789-642949DD9B5D}"/>
                </a:ext>
              </a:extLst>
            </p:cNvPr>
            <p:cNvCxnSpPr>
              <a:cxnSpLocks/>
            </p:cNvCxnSpPr>
            <p:nvPr/>
          </p:nvCxnSpPr>
          <p:spPr>
            <a:xfrm>
              <a:off x="1261023" y="5486653"/>
              <a:ext cx="0" cy="384061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92C3C477-047E-EBFC-E809-8DBDF9882629}"/>
                </a:ext>
              </a:extLst>
            </p:cNvPr>
            <p:cNvGrpSpPr/>
            <p:nvPr/>
          </p:nvGrpSpPr>
          <p:grpSpPr>
            <a:xfrm>
              <a:off x="2830093" y="1364974"/>
              <a:ext cx="295478" cy="3424529"/>
              <a:chOff x="10225403" y="954407"/>
              <a:chExt cx="243815" cy="3887459"/>
            </a:xfrm>
            <a:grpFill/>
          </p:grpSpPr>
          <p:cxnSp>
            <p:nvCxnSpPr>
              <p:cNvPr id="35" name="Conector reto 34">
                <a:extLst>
                  <a:ext uri="{FF2B5EF4-FFF2-40B4-BE49-F238E27FC236}">
                    <a16:creationId xmlns:a16="http://schemas.microsoft.com/office/drawing/2014/main" id="{9AB4A648-BCB9-EAFF-3D9C-99BB261094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69217" y="954407"/>
                <a:ext cx="0" cy="3883139"/>
              </a:xfrm>
              <a:prstGeom prst="line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ector de Seta Reta 35">
                <a:extLst>
                  <a:ext uri="{FF2B5EF4-FFF2-40B4-BE49-F238E27FC236}">
                    <a16:creationId xmlns:a16="http://schemas.microsoft.com/office/drawing/2014/main" id="{FB9259D5-4863-4142-5CCF-0020BFBB0D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25403" y="954407"/>
                <a:ext cx="243814" cy="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ector de Seta Reta 36">
                <a:extLst>
                  <a:ext uri="{FF2B5EF4-FFF2-40B4-BE49-F238E27FC236}">
                    <a16:creationId xmlns:a16="http://schemas.microsoft.com/office/drawing/2014/main" id="{9C56D699-38D8-33F1-EED1-78F0DE8593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225403" y="4837546"/>
                <a:ext cx="243815" cy="4320"/>
              </a:xfrm>
              <a:prstGeom prst="straightConnector1">
                <a:avLst/>
              </a:prstGeom>
              <a:grpFill/>
              <a:ln>
                <a:solidFill>
                  <a:srgbClr val="117F7B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Conector de Seta Reta 24">
              <a:extLst>
                <a:ext uri="{FF2B5EF4-FFF2-40B4-BE49-F238E27FC236}">
                  <a16:creationId xmlns:a16="http://schemas.microsoft.com/office/drawing/2014/main" id="{01CA01D0-DF10-BE5C-2465-EF8E4B0442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9681" y="3067626"/>
              <a:ext cx="16588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FA4B6EC-5AE7-A966-B962-857F962C626D}"/>
                </a:ext>
              </a:extLst>
            </p:cNvPr>
            <p:cNvSpPr/>
            <p:nvPr/>
          </p:nvSpPr>
          <p:spPr>
            <a:xfrm>
              <a:off x="1569453" y="2035935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72774578-A6A8-34F9-44F9-F89C381EDB55}"/>
                </a:ext>
              </a:extLst>
            </p:cNvPr>
            <p:cNvSpPr/>
            <p:nvPr/>
          </p:nvSpPr>
          <p:spPr>
            <a:xfrm>
              <a:off x="1612646" y="3808442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5DCE3887-B851-B2AC-DF31-2687A415321F}"/>
                </a:ext>
              </a:extLst>
            </p:cNvPr>
            <p:cNvSpPr/>
            <p:nvPr/>
          </p:nvSpPr>
          <p:spPr>
            <a:xfrm>
              <a:off x="1569453" y="5419778"/>
              <a:ext cx="458780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E512CE45-326D-8DE1-0D8B-F1313344B25E}"/>
                </a:ext>
              </a:extLst>
            </p:cNvPr>
            <p:cNvSpPr/>
            <p:nvPr/>
          </p:nvSpPr>
          <p:spPr>
            <a:xfrm>
              <a:off x="596429" y="5986022"/>
              <a:ext cx="1467068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A77A0151-88B0-0DCC-80E5-1124E6044D70}"/>
                </a:ext>
              </a:extLst>
            </p:cNvPr>
            <p:cNvSpPr/>
            <p:nvPr/>
          </p:nvSpPr>
          <p:spPr>
            <a:xfrm>
              <a:off x="2316480" y="2944515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ECB9ECC8-9C41-C0AF-7A5A-7794DC450111}"/>
                </a:ext>
              </a:extLst>
            </p:cNvPr>
            <p:cNvSpPr/>
            <p:nvPr/>
          </p:nvSpPr>
          <p:spPr>
            <a:xfrm>
              <a:off x="2315409" y="1281114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5E7AF96E-0C35-7A5F-9568-A1B5FA2FF017}"/>
                </a:ext>
              </a:extLst>
            </p:cNvPr>
            <p:cNvSpPr/>
            <p:nvPr/>
          </p:nvSpPr>
          <p:spPr>
            <a:xfrm>
              <a:off x="2298227" y="4662586"/>
              <a:ext cx="518091" cy="233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40745397-9DE9-1824-E64E-63329CCF0086}"/>
                </a:ext>
              </a:extLst>
            </p:cNvPr>
            <p:cNvSpPr/>
            <p:nvPr/>
          </p:nvSpPr>
          <p:spPr>
            <a:xfrm>
              <a:off x="3644489" y="2857884"/>
              <a:ext cx="1107361" cy="38843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rgbClr val="117F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NÃO É UM CONTROLE</a:t>
              </a:r>
              <a:endParaRPr lang="en-US" sz="1200" dirty="0">
                <a:solidFill>
                  <a:srgbClr val="117F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" name="Conector de Seta Reta 33">
              <a:extLst>
                <a:ext uri="{FF2B5EF4-FFF2-40B4-BE49-F238E27FC236}">
                  <a16:creationId xmlns:a16="http://schemas.microsoft.com/office/drawing/2014/main" id="{4B2A1E52-4270-568C-0419-1C58C25B4D82}"/>
                </a:ext>
              </a:extLst>
            </p:cNvPr>
            <p:cNvCxnSpPr>
              <a:cxnSpLocks/>
            </p:cNvCxnSpPr>
            <p:nvPr/>
          </p:nvCxnSpPr>
          <p:spPr>
            <a:xfrm>
              <a:off x="3125570" y="3067626"/>
              <a:ext cx="518919" cy="0"/>
            </a:xfrm>
            <a:prstGeom prst="straightConnector1">
              <a:avLst/>
            </a:prstGeom>
            <a:grpFill/>
            <a:ln>
              <a:solidFill>
                <a:srgbClr val="117F7B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7268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tângulo 59"/>
          <p:cNvSpPr/>
          <p:nvPr/>
        </p:nvSpPr>
        <p:spPr>
          <a:xfrm>
            <a:off x="0" y="5753100"/>
            <a:ext cx="12192000" cy="1104901"/>
          </a:xfrm>
          <a:prstGeom prst="rect">
            <a:avLst/>
          </a:prstGeom>
          <a:solidFill>
            <a:srgbClr val="007F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1" y="-12399"/>
            <a:ext cx="3784922" cy="5765499"/>
          </a:xfrm>
          <a:prstGeom prst="rect">
            <a:avLst/>
          </a:prstGeom>
          <a:solidFill>
            <a:srgbClr val="00706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/>
          </a:p>
        </p:txBody>
      </p:sp>
      <p:pic>
        <p:nvPicPr>
          <p:cNvPr id="79" name="Imagem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728289"/>
          </a:xfrm>
          <a:prstGeom prst="rect">
            <a:avLst/>
          </a:prstGeom>
        </p:spPr>
      </p:pic>
      <p:pic>
        <p:nvPicPr>
          <p:cNvPr id="66" name="Imagem 65">
            <a:extLst>
              <a:ext uri="{FF2B5EF4-FFF2-40B4-BE49-F238E27FC236}">
                <a16:creationId xmlns:a16="http://schemas.microsoft.com/office/drawing/2014/main" id="{2468E8EF-A05E-4DF2-9A8B-B1B6640BCC1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77" y="6095452"/>
            <a:ext cx="1069556" cy="507056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31338336-92A4-4106-8895-9BAECDE77771}"/>
              </a:ext>
            </a:extLst>
          </p:cNvPr>
          <p:cNvSpPr txBox="1"/>
          <p:nvPr/>
        </p:nvSpPr>
        <p:spPr>
          <a:xfrm>
            <a:off x="417135" y="2455806"/>
            <a:ext cx="3189664" cy="126188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Hierarquia de Controles </a:t>
            </a:r>
            <a:endParaRPr lang="pt-BR" sz="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riângulo isósceles 1">
            <a:extLst>
              <a:ext uri="{FF2B5EF4-FFF2-40B4-BE49-F238E27FC236}">
                <a16:creationId xmlns:a16="http://schemas.microsoft.com/office/drawing/2014/main" id="{B9DA78A3-C46D-41E8-AF08-D7654FD567C8}"/>
              </a:ext>
            </a:extLst>
          </p:cNvPr>
          <p:cNvSpPr/>
          <p:nvPr/>
        </p:nvSpPr>
        <p:spPr>
          <a:xfrm rot="10800000">
            <a:off x="4230256" y="2062169"/>
            <a:ext cx="5434443" cy="2717545"/>
          </a:xfrm>
          <a:prstGeom prst="triangle">
            <a:avLst>
              <a:gd name="adj" fmla="val 51117"/>
            </a:avLst>
          </a:prstGeom>
          <a:solidFill>
            <a:schemeClr val="bg1"/>
          </a:solidFill>
          <a:ln>
            <a:solidFill>
              <a:srgbClr val="107F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13200980-676C-4C9A-BC30-24A3749AF239}"/>
              </a:ext>
            </a:extLst>
          </p:cNvPr>
          <p:cNvSpPr/>
          <p:nvPr/>
        </p:nvSpPr>
        <p:spPr>
          <a:xfrm>
            <a:off x="4762500" y="2143496"/>
            <a:ext cx="4279898" cy="31231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Eliminação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C12CCC4A-CC32-4166-A30B-21EF68EF086F}"/>
              </a:ext>
            </a:extLst>
          </p:cNvPr>
          <p:cNvSpPr/>
          <p:nvPr/>
        </p:nvSpPr>
        <p:spPr>
          <a:xfrm>
            <a:off x="5156200" y="2543105"/>
            <a:ext cx="3492498" cy="30415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Substituição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C1129C00-39F1-42AB-941C-E144E2DE42B5}"/>
              </a:ext>
            </a:extLst>
          </p:cNvPr>
          <p:cNvSpPr/>
          <p:nvPr/>
        </p:nvSpPr>
        <p:spPr>
          <a:xfrm>
            <a:off x="5494867" y="2939648"/>
            <a:ext cx="2815164" cy="344126"/>
          </a:xfrm>
          <a:prstGeom prst="roundRect">
            <a:avLst/>
          </a:prstGeom>
          <a:solidFill>
            <a:srgbClr val="107F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Engenharia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E2FA6F79-F554-4EB4-96E2-3DA50BF185E4}"/>
              </a:ext>
            </a:extLst>
          </p:cNvPr>
          <p:cNvSpPr/>
          <p:nvPr/>
        </p:nvSpPr>
        <p:spPr>
          <a:xfrm>
            <a:off x="6028267" y="3380774"/>
            <a:ext cx="1748364" cy="344126"/>
          </a:xfrm>
          <a:prstGeom prst="roundRect">
            <a:avLst/>
          </a:prstGeom>
          <a:solidFill>
            <a:srgbClr val="107F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Administrativo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60425052-21CC-4BA6-8BD4-523702DF9A1C}"/>
              </a:ext>
            </a:extLst>
          </p:cNvPr>
          <p:cNvSpPr/>
          <p:nvPr/>
        </p:nvSpPr>
        <p:spPr>
          <a:xfrm>
            <a:off x="6400800" y="3820647"/>
            <a:ext cx="965200" cy="436513"/>
          </a:xfrm>
          <a:prstGeom prst="roundRect">
            <a:avLst/>
          </a:prstGeom>
          <a:solidFill>
            <a:srgbClr val="107F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6DECD5E1-30F5-495A-87CA-82AC1B28221C}"/>
              </a:ext>
            </a:extLst>
          </p:cNvPr>
          <p:cNvSpPr/>
          <p:nvPr/>
        </p:nvSpPr>
        <p:spPr>
          <a:xfrm>
            <a:off x="4095750" y="1829955"/>
            <a:ext cx="666750" cy="220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D7CFF9E8-E156-47C5-9F20-57F58B933E0E}"/>
              </a:ext>
            </a:extLst>
          </p:cNvPr>
          <p:cNvSpPr/>
          <p:nvPr/>
        </p:nvSpPr>
        <p:spPr>
          <a:xfrm>
            <a:off x="9042398" y="1731387"/>
            <a:ext cx="666750" cy="319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7" name="Conector de Seta Reta 6">
            <a:extLst>
              <a:ext uri="{FF2B5EF4-FFF2-40B4-BE49-F238E27FC236}">
                <a16:creationId xmlns:a16="http://schemas.microsoft.com/office/drawing/2014/main" id="{D39C7546-6031-1AA5-D50A-C7A40741BACD}"/>
              </a:ext>
            </a:extLst>
          </p:cNvPr>
          <p:cNvCxnSpPr/>
          <p:nvPr/>
        </p:nvCxnSpPr>
        <p:spPr>
          <a:xfrm flipV="1">
            <a:off x="9988061" y="1950949"/>
            <a:ext cx="0" cy="272894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D4EE5E94-D05F-74C0-6BE0-94B799B2199C}"/>
              </a:ext>
            </a:extLst>
          </p:cNvPr>
          <p:cNvSpPr/>
          <p:nvPr/>
        </p:nvSpPr>
        <p:spPr>
          <a:xfrm>
            <a:off x="9152137" y="1499027"/>
            <a:ext cx="1748364" cy="34412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 eficiente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F243A1A7-D739-D26C-998A-CA6D6A338D9E}"/>
              </a:ext>
            </a:extLst>
          </p:cNvPr>
          <p:cNvSpPr/>
          <p:nvPr/>
        </p:nvSpPr>
        <p:spPr>
          <a:xfrm>
            <a:off x="9113879" y="4750218"/>
            <a:ext cx="1748364" cy="34412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Menos eficiente</a:t>
            </a:r>
          </a:p>
        </p:txBody>
      </p:sp>
    </p:spTree>
    <p:extLst>
      <p:ext uri="{BB962C8B-B14F-4D97-AF65-F5344CB8AC3E}">
        <p14:creationId xmlns:p14="http://schemas.microsoft.com/office/powerpoint/2010/main" val="429383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ao ar livre, transporte, neve, guindaste&#10;&#10;Descrição gerada automaticamente">
            <a:extLst>
              <a:ext uri="{FF2B5EF4-FFF2-40B4-BE49-F238E27FC236}">
                <a16:creationId xmlns:a16="http://schemas.microsoft.com/office/drawing/2014/main" id="{EDDF9776-E6DD-4015-8C99-410CE9798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6" y="-66174"/>
            <a:ext cx="12201235" cy="8137993"/>
          </a:xfrm>
          <a:prstGeom prst="rect">
            <a:avLst/>
          </a:prstGeom>
        </p:spPr>
      </p:pic>
      <p:sp>
        <p:nvSpPr>
          <p:cNvPr id="9" name="Retângulo 21">
            <a:extLst>
              <a:ext uri="{FF2B5EF4-FFF2-40B4-BE49-F238E27FC236}">
                <a16:creationId xmlns:a16="http://schemas.microsoft.com/office/drawing/2014/main" id="{CDE3DEBD-A15D-44F4-8B69-587E4E7D0963}"/>
              </a:ext>
            </a:extLst>
          </p:cNvPr>
          <p:cNvSpPr/>
          <p:nvPr/>
        </p:nvSpPr>
        <p:spPr>
          <a:xfrm rot="10800000">
            <a:off x="-9237" y="-66174"/>
            <a:ext cx="3851825" cy="3161373"/>
          </a:xfrm>
          <a:prstGeom prst="rect">
            <a:avLst/>
          </a:prstGeom>
          <a:gradFill>
            <a:gsLst>
              <a:gs pos="100000">
                <a:srgbClr val="F6B206">
                  <a:alpha val="26000"/>
                </a:srgbClr>
              </a:gs>
              <a:gs pos="0">
                <a:srgbClr val="017F7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ound Single Corner Rectangle 6">
            <a:extLst>
              <a:ext uri="{FF2B5EF4-FFF2-40B4-BE49-F238E27FC236}">
                <a16:creationId xmlns:a16="http://schemas.microsoft.com/office/drawing/2014/main" id="{D9CA2684-885C-4C00-8309-926907F29536}"/>
              </a:ext>
            </a:extLst>
          </p:cNvPr>
          <p:cNvSpPr/>
          <p:nvPr/>
        </p:nvSpPr>
        <p:spPr>
          <a:xfrm rot="10800000" flipH="1" flipV="1">
            <a:off x="767514" y="767532"/>
            <a:ext cx="4564353" cy="3161372"/>
          </a:xfrm>
          <a:prstGeom prst="round1Rect">
            <a:avLst>
              <a:gd name="adj" fmla="val 22483"/>
            </a:avLst>
          </a:prstGeom>
          <a:gradFill>
            <a:gsLst>
              <a:gs pos="100000">
                <a:srgbClr val="F6B206"/>
              </a:gs>
              <a:gs pos="13000">
                <a:srgbClr val="017F7B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t="13139" b="18881"/>
          <a:stretch/>
        </p:blipFill>
        <p:spPr>
          <a:xfrm>
            <a:off x="6705600" y="2262414"/>
            <a:ext cx="5486400" cy="46609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577DFC9A-ADBC-42ED-8E8F-D9CFED9BDF80}"/>
              </a:ext>
            </a:extLst>
          </p:cNvPr>
          <p:cNvSpPr/>
          <p:nvPr/>
        </p:nvSpPr>
        <p:spPr>
          <a:xfrm>
            <a:off x="1480043" y="1340062"/>
            <a:ext cx="3736278" cy="20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700" b="1" spc="-150" dirty="0" err="1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Exemplo</a:t>
            </a:r>
            <a:r>
              <a:rPr lang="en-US" sz="10700" b="1" spc="-150" dirty="0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10700" b="1" spc="-150" dirty="0" err="1">
                <a:solidFill>
                  <a:schemeClr val="bg1"/>
                </a:solidFill>
                <a:latin typeface="Golden Youth Script" panose="02000000000000000000" pitchFamily="50" charset="0"/>
                <a:ea typeface="+mj-ea"/>
                <a:cs typeface="Arial" panose="020B0604020202020204" pitchFamily="34" charset="0"/>
              </a:rPr>
              <a:t>controles</a:t>
            </a:r>
            <a:endParaRPr lang="en-US" sz="10700" b="1" spc="-150" dirty="0">
              <a:solidFill>
                <a:schemeClr val="bg1"/>
              </a:solidFill>
              <a:latin typeface="Golden Youth Script" panose="02000000000000000000" pitchFamily="50" charset="0"/>
              <a:ea typeface="+mj-ea"/>
              <a:cs typeface="Arial" panose="020B0604020202020204" pitchFamily="34" charset="0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Engenharia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924" y="453790"/>
            <a:ext cx="1472559" cy="698112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387CA05-BC0E-4B7D-99A3-73933662A25B}"/>
              </a:ext>
            </a:extLst>
          </p:cNvPr>
          <p:cNvCxnSpPr>
            <a:cxnSpLocks/>
          </p:cNvCxnSpPr>
          <p:nvPr/>
        </p:nvCxnSpPr>
        <p:spPr>
          <a:xfrm>
            <a:off x="1262742" y="1340062"/>
            <a:ext cx="0" cy="1923838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tângulo 11">
            <a:extLst>
              <a:ext uri="{FF2B5EF4-FFF2-40B4-BE49-F238E27FC236}">
                <a16:creationId xmlns:a16="http://schemas.microsoft.com/office/drawing/2014/main" id="{34ACE1C8-2290-6F79-7CCF-3E6ADAC7EE9F}"/>
              </a:ext>
            </a:extLst>
          </p:cNvPr>
          <p:cNvSpPr/>
          <p:nvPr/>
        </p:nvSpPr>
        <p:spPr>
          <a:xfrm>
            <a:off x="767512" y="3594101"/>
            <a:ext cx="4564353" cy="20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seguir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alguns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exemplos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* de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engenharia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adminstrativos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associados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alguns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RACs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D436E1F-45C1-B106-FF00-4082CB1F16C0}"/>
              </a:ext>
            </a:extLst>
          </p:cNvPr>
          <p:cNvSpPr txBox="1"/>
          <p:nvPr/>
        </p:nvSpPr>
        <p:spPr>
          <a:xfrm>
            <a:off x="0" y="6524641"/>
            <a:ext cx="12201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*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descritos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a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seguir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são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apenas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exemplos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Assim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essa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lista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não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objetivo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mencionar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todos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existentes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padrões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da Vale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até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mesmo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eventuais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aplicados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pelas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áreas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No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próprio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PNR 000069 –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Requisitos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Atividades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críticas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podem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ser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encontrados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vários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outros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controles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aplicáveis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43425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em quadra de tênis&#10;&#10;Descrição gerada automaticamente">
            <a:extLst>
              <a:ext uri="{FF2B5EF4-FFF2-40B4-BE49-F238E27FC236}">
                <a16:creationId xmlns:a16="http://schemas.microsoft.com/office/drawing/2014/main" id="{E2BD4ADA-E209-CA2E-FFB5-959C955AAD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19" b="2162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B4141B7B-AC0F-B775-A5C9-A168C7FDFA94}"/>
              </a:ext>
            </a:extLst>
          </p:cNvPr>
          <p:cNvGrpSpPr/>
          <p:nvPr/>
        </p:nvGrpSpPr>
        <p:grpSpPr>
          <a:xfrm>
            <a:off x="0" y="0"/>
            <a:ext cx="12217402" cy="7107130"/>
            <a:chOff x="0" y="0"/>
            <a:chExt cx="12217402" cy="7107130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2C4A5AFB-E814-AE32-80BF-3EC50498B9D5}"/>
                </a:ext>
              </a:extLst>
            </p:cNvPr>
            <p:cNvSpPr/>
            <p:nvPr/>
          </p:nvSpPr>
          <p:spPr>
            <a:xfrm>
              <a:off x="0" y="0"/>
              <a:ext cx="12217402" cy="6862497"/>
            </a:xfrm>
            <a:prstGeom prst="rect">
              <a:avLst/>
            </a:prstGeom>
            <a:solidFill>
              <a:srgbClr val="0A0400">
                <a:alpha val="4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6AA744E1-148F-F925-916A-1CBDC15D3D5B}"/>
                </a:ext>
              </a:extLst>
            </p:cNvPr>
            <p:cNvSpPr/>
            <p:nvPr/>
          </p:nvSpPr>
          <p:spPr>
            <a:xfrm>
              <a:off x="0" y="244633"/>
              <a:ext cx="7592992" cy="6862497"/>
            </a:xfrm>
            <a:prstGeom prst="rect">
              <a:avLst/>
            </a:prstGeom>
            <a:gradFill flip="none" rotWithShape="1">
              <a:gsLst>
                <a:gs pos="0">
                  <a:srgbClr val="117F7B"/>
                </a:gs>
                <a:gs pos="100000">
                  <a:srgbClr val="117F7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DAF372AB-B3DC-42A8-8C2D-0AAB5B53972D}"/>
              </a:ext>
            </a:extLst>
          </p:cNvPr>
          <p:cNvSpPr/>
          <p:nvPr/>
        </p:nvSpPr>
        <p:spPr>
          <a:xfrm rot="5400000">
            <a:off x="583928" y="856665"/>
            <a:ext cx="4168071" cy="5335929"/>
          </a:xfrm>
          <a:prstGeom prst="round2SameRect">
            <a:avLst/>
          </a:prstGeom>
          <a:solidFill>
            <a:srgbClr val="017F7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C21B972F-F728-4748-B48C-917F05FE908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77" y="6095452"/>
            <a:ext cx="1069556" cy="50705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A69FC99-5B96-4EEC-B260-D883A578F4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00"/>
            <a:ext cx="12192000" cy="7282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id="{1492C20D-66C1-4D02-B8A6-5D0BC237F2CA}"/>
              </a:ext>
            </a:extLst>
          </p:cNvPr>
          <p:cNvSpPr txBox="1">
            <a:spLocks/>
          </p:cNvSpPr>
          <p:nvPr/>
        </p:nvSpPr>
        <p:spPr>
          <a:xfrm>
            <a:off x="1508654" y="1440593"/>
            <a:ext cx="3046152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1097280" rtl="0" eaLnBrk="1" latinLnBrk="0" hangingPunct="1"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spcBef>
                <a:spcPts val="1825"/>
              </a:spcBef>
            </a:pPr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Controles de Engenharia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E7D4FFF-D9A5-42D8-ABE4-34FCD7D37951}"/>
              </a:ext>
            </a:extLst>
          </p:cNvPr>
          <p:cNvSpPr/>
          <p:nvPr/>
        </p:nvSpPr>
        <p:spPr>
          <a:xfrm>
            <a:off x="975079" y="3137273"/>
            <a:ext cx="3666367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0188" indent="-230188">
              <a:buClr>
                <a:srgbClr val="FFC000"/>
              </a:buClr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8180BE59-A2A5-4292-9EA2-B9DD0FB28C2E}"/>
              </a:ext>
            </a:extLst>
          </p:cNvPr>
          <p:cNvSpPr txBox="1">
            <a:spLocks/>
          </p:cNvSpPr>
          <p:nvPr/>
        </p:nvSpPr>
        <p:spPr>
          <a:xfrm>
            <a:off x="819865" y="1225523"/>
            <a:ext cx="717192" cy="144655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1097280" rtl="0" eaLnBrk="1" latinLnBrk="0" hangingPunct="1"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spcBef>
                <a:spcPts val="1825"/>
              </a:spcBef>
            </a:pPr>
            <a:r>
              <a:rPr lang="pt-BR" sz="8800" b="1" dirty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8CFC32-9974-18AC-530F-C80E1D9D95FF}"/>
              </a:ext>
            </a:extLst>
          </p:cNvPr>
          <p:cNvSpPr txBox="1"/>
          <p:nvPr/>
        </p:nvSpPr>
        <p:spPr>
          <a:xfrm>
            <a:off x="839950" y="2522301"/>
            <a:ext cx="36663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Incluem:</a:t>
            </a:r>
          </a:p>
          <a:p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Isolamento do perigo com cabines fechadas, intertravamento, proteção de máquinas, escudos de proteção;</a:t>
            </a:r>
          </a:p>
          <a:p>
            <a:pPr marL="742950" lvl="1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Projetar instalações, equipamentos, ou processos para controlar o risco;</a:t>
            </a:r>
          </a:p>
          <a:p>
            <a:pPr marL="742950" lvl="1" indent="-28575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Dentre outros.</a:t>
            </a:r>
          </a:p>
        </p:txBody>
      </p:sp>
    </p:spTree>
    <p:extLst>
      <p:ext uri="{BB962C8B-B14F-4D97-AF65-F5344CB8AC3E}">
        <p14:creationId xmlns:p14="http://schemas.microsoft.com/office/powerpoint/2010/main" val="5289469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256AE5D3E2C24CBB15E05A4C18F76E" ma:contentTypeVersion="18" ma:contentTypeDescription="Crie um novo documento." ma:contentTypeScope="" ma:versionID="6948953c57ddc4cfb175299483ee9b15">
  <xsd:schema xmlns:xsd="http://www.w3.org/2001/XMLSchema" xmlns:xs="http://www.w3.org/2001/XMLSchema" xmlns:p="http://schemas.microsoft.com/office/2006/metadata/properties" xmlns:ns1="http://schemas.microsoft.com/sharepoint/v3" xmlns:ns2="357739c8-ef32-4f2f-be0f-83d283619653" xmlns:ns3="f6f132fc-1151-41b0-977c-9c913175bce5" targetNamespace="http://schemas.microsoft.com/office/2006/metadata/properties" ma:root="true" ma:fieldsID="bbab21c530b2ae1e0170ba56ec42a0cf" ns1:_="" ns2:_="" ns3:_="">
    <xsd:import namespace="http://schemas.microsoft.com/sharepoint/v3"/>
    <xsd:import namespace="357739c8-ef32-4f2f-be0f-83d283619653"/>
    <xsd:import namespace="f6f132fc-1151-41b0-977c-9c913175bc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Propriedades da Política de Conformidade Unificada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Ação de Interface do Usuário da Política de Conformidade Unificada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7739c8-ef32-4f2f-be0f-83d2836196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Marcações de imagem" ma:readOnly="false" ma:fieldId="{5cf76f15-5ced-4ddc-b409-7134ff3c332f}" ma:taxonomyMulti="true" ma:sspId="7bfb4e49-6f5d-460f-8245-f0e15177ea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f132fc-1151-41b0-977c-9c913175bce5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e9b5689-048b-4a2d-9053-bdcf0426d4b4}" ma:internalName="TaxCatchAll" ma:showField="CatchAllData" ma:web="f6f132fc-1151-41b0-977c-9c913175bc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D28FD9-66B0-4BB2-A4F9-285B9E235E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57739c8-ef32-4f2f-be0f-83d283619653"/>
    <ds:schemaRef ds:uri="f6f132fc-1151-41b0-977c-9c913175bc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176E9A0-AEFA-469D-9F51-0B19A997D0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24795</TotalTime>
  <Words>3494</Words>
  <Application>Microsoft Office PowerPoint</Application>
  <PresentationFormat>Widescreen</PresentationFormat>
  <Paragraphs>508</Paragraphs>
  <Slides>25</Slides>
  <Notes>13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Golden Youth Script</vt:lpstr>
      <vt:lpstr>Tema do Office</vt:lpstr>
      <vt:lpstr>1_Tema do Office</vt:lpstr>
      <vt:lpstr>think-cell Slide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Caroline Olinda;HSM</dc:creator>
  <cp:lastModifiedBy>Nathan Morais Oliveira</cp:lastModifiedBy>
  <cp:revision>199</cp:revision>
  <dcterms:created xsi:type="dcterms:W3CDTF">2022-05-20T18:18:12Z</dcterms:created>
  <dcterms:modified xsi:type="dcterms:W3CDTF">2022-10-03T03:30:30Z</dcterms:modified>
</cp:coreProperties>
</file>