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style5.xml" ContentType="application/vnd.ms-office.chart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4.xml" ContentType="application/vnd.ms-office.chartcolorstyle+xml"/>
  <Override PartName="/ppt/charts/colors11.xml" ContentType="application/vnd.ms-office.chartcolorstyle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</p:sldMasterIdLst>
  <p:notesMasterIdLst>
    <p:notesMasterId r:id="rId29"/>
  </p:notesMasterIdLst>
  <p:handoutMasterIdLst>
    <p:handoutMasterId r:id="rId30"/>
  </p:handoutMasterIdLst>
  <p:sldIdLst>
    <p:sldId id="4280" r:id="rId4"/>
    <p:sldId id="4283" r:id="rId5"/>
    <p:sldId id="4292" r:id="rId6"/>
    <p:sldId id="4284" r:id="rId7"/>
    <p:sldId id="4285" r:id="rId8"/>
    <p:sldId id="3782" r:id="rId9"/>
    <p:sldId id="4004" r:id="rId10"/>
    <p:sldId id="4006" r:id="rId11"/>
    <p:sldId id="3980" r:id="rId12"/>
    <p:sldId id="4008" r:id="rId13"/>
    <p:sldId id="4007" r:id="rId14"/>
    <p:sldId id="4319" r:id="rId15"/>
    <p:sldId id="3768" r:id="rId16"/>
    <p:sldId id="3769" r:id="rId17"/>
    <p:sldId id="3770" r:id="rId18"/>
    <p:sldId id="3771" r:id="rId19"/>
    <p:sldId id="3772" r:id="rId20"/>
    <p:sldId id="3773" r:id="rId21"/>
    <p:sldId id="3774" r:id="rId22"/>
    <p:sldId id="3775" r:id="rId23"/>
    <p:sldId id="3776" r:id="rId24"/>
    <p:sldId id="3777" r:id="rId25"/>
    <p:sldId id="3779" r:id="rId26"/>
    <p:sldId id="3780" r:id="rId27"/>
    <p:sldId id="431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 e Planejamento" id="{71E17377-A94B-4C38-B0BA-668226A03655}">
          <p14:sldIdLst>
            <p14:sldId id="4280"/>
            <p14:sldId id="4283"/>
            <p14:sldId id="4292"/>
            <p14:sldId id="4284"/>
          </p14:sldIdLst>
        </p14:section>
        <p14:section name="Dados Técnicos" id="{D6BB76AF-78D6-4E1A-BB2B-CB6144D8C634}">
          <p14:sldIdLst>
            <p14:sldId id="4285"/>
            <p14:sldId id="3782"/>
            <p14:sldId id="4004"/>
            <p14:sldId id="4006"/>
            <p14:sldId id="3980"/>
            <p14:sldId id="4008"/>
            <p14:sldId id="4007"/>
            <p14:sldId id="4319"/>
            <p14:sldId id="3768"/>
          </p14:sldIdLst>
        </p14:section>
        <p14:section name="Pesquisa IDSS" id="{6D8DE702-A73F-47AD-903D-489AB5565CF8}">
          <p14:sldIdLst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1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7C80"/>
    <a:srgbClr val="70AD47"/>
    <a:srgbClr val="A9D18E"/>
    <a:srgbClr val="A6A6A6"/>
    <a:srgbClr val="00A44A"/>
    <a:srgbClr val="F2F2F2"/>
    <a:srgbClr val="FFFFFF"/>
    <a:srgbClr val="00B0F0"/>
    <a:srgbClr val="00C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6" y="78"/>
      </p:cViewPr>
      <p:guideLst>
        <p:guide orient="horz" pos="890"/>
        <p:guide pos="3182"/>
        <p:guide orient="horz" pos="4065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Sa&#250;de%20AMS\Processamento\Sa&#250;de%20AMS%20-%20Formul&#225;rio%20B%20ANS%20Padr&#227;o%20-%202024%20(Base%202023)%20-%20Processamento%20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A9-4CB7-A85A-0287FC681E37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9-4CB7-A85A-0287FC681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53.34448160535117</c:v>
                </c:pt>
                <c:pt idx="1">
                  <c:v>46.65551839464883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9-4CB7-A85A-0287FC681E37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46.65551839464883</c:v>
                </c:pt>
                <c:pt idx="1">
                  <c:v>53.34448160535117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9-4CB7-A85A-0287FC681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15-4964-8B2F-99824F68AB7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15-4964-8B2F-99824F68AB7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15-4964-8B2F-99824F68AB7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15-4964-8B2F-99824F68AB7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15-4964-8B2F-99824F68AB7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15-4964-8B2F-99824F68AB7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15-4964-8B2F-99824F68A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23.166023166023166</c:v>
                </c:pt>
                <c:pt idx="1">
                  <c:v>55.791505791505791</c:v>
                </c:pt>
                <c:pt idx="2">
                  <c:v>17.18146718146718</c:v>
                </c:pt>
                <c:pt idx="3">
                  <c:v>2.7027027027027026</c:v>
                </c:pt>
                <c:pt idx="4">
                  <c:v>1.1583011583011582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15-4964-8B2F-99824F68AB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92146341689250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F-4723-B486-F895087EA404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F-4723-B486-F895087EA4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77.978339350180505</c:v>
                </c:pt>
                <c:pt idx="1">
                  <c:v>80.08298755186722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F-4723-B486-F895087EA404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22.021660649819495</c:v>
                </c:pt>
                <c:pt idx="1">
                  <c:v>19.91701244813278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F-4723-B486-F895087E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23-445D-8037-912655D35ED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3-445D-8037-912655D35ED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223-445D-8037-912655D35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71.83098591549296</c:v>
                </c:pt>
                <c:pt idx="1">
                  <c:v>28.169014084507044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23-445D-8037-912655D3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7C-4F4B-8440-FAC77F6C8C0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7C-4F4B-8440-FAC77F6C8C0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7C-4F4B-8440-FAC77F6C8C0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7C-4F4B-8440-FAC77F6C8C0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7C-4F4B-8440-FAC77F6C8C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7C-4F4B-8440-FAC77F6C8C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7C-4F4B-8440-FAC77F6C8C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22.988505747126435</c:v>
                </c:pt>
                <c:pt idx="1">
                  <c:v>55.172413793103445</c:v>
                </c:pt>
                <c:pt idx="2">
                  <c:v>16.321839080459771</c:v>
                </c:pt>
                <c:pt idx="3">
                  <c:v>4.1379310344827589</c:v>
                </c:pt>
                <c:pt idx="4">
                  <c:v>1.3793103448275863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7C-4F4B-8440-FAC77F6C8C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84292511332218E-2"/>
                  <c:y val="-0.29214634168925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FB-4643-A41C-9AE8CC39A518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FB-4643-A41C-9AE8CC39A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76.888888888888886</c:v>
                </c:pt>
                <c:pt idx="1">
                  <c:v>79.523809523809533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B-4643-A41C-9AE8CC39A518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23.111111111111114</c:v>
                </c:pt>
                <c:pt idx="1">
                  <c:v>20.476190476190467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FB-4643-A41C-9AE8CC39A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8B-43F4-8456-0BEBAD5A119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8B-43F4-8456-0BEBAD5A119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8B-43F4-8456-0BEBAD5A119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8B-43F4-8456-0BEBAD5A119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8B-43F4-8456-0BEBAD5A119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8B-43F4-8456-0BEBAD5A119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B-43F4-8456-0BEBAD5A11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41.107382550335572</c:v>
                </c:pt>
                <c:pt idx="1">
                  <c:v>46.14093959731543</c:v>
                </c:pt>
                <c:pt idx="2">
                  <c:v>11.74496644295302</c:v>
                </c:pt>
                <c:pt idx="3">
                  <c:v>0.83892617449664431</c:v>
                </c:pt>
                <c:pt idx="4">
                  <c:v>0.16778523489932887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8B-43F4-8456-0BEBAD5A1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213272800730204E-4"/>
                  <c:y val="-0.292146341689250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37-4F4C-9F14-416F2732B076}"/>
                </c:ext>
              </c:extLst>
            </c:dLbl>
            <c:dLbl>
              <c:idx val="1"/>
              <c:layout>
                <c:manualLayout>
                  <c:x val="-2.5669334690804971E-2"/>
                  <c:y val="-0.29901923441951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37-4F4C-9F14-416F2732B0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87.735849056603769</c:v>
                </c:pt>
                <c:pt idx="1">
                  <c:v>86.690647482014384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7-4F4C-9F14-416F2732B07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12.264150943396231</c:v>
                </c:pt>
                <c:pt idx="1">
                  <c:v>13.309352517985616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7-4F4C-9F14-416F2732B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06-46D3-B5F7-03663855C4D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06-46D3-B5F7-03663855C4D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06-46D3-B5F7-03663855C4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06-46D3-B5F7-03663855C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06-46D3-B5F7-03663855C4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06-46D3-B5F7-03663855C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12.881355932203389</c:v>
                </c:pt>
                <c:pt idx="1">
                  <c:v>66.440677966101688</c:v>
                </c:pt>
                <c:pt idx="2">
                  <c:v>1.3559322033898304</c:v>
                </c:pt>
                <c:pt idx="3">
                  <c:v>15.932203389830507</c:v>
                </c:pt>
                <c:pt idx="4">
                  <c:v>3.3898305084745761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06-46D3-B5F7-03663855C4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14.046822742474916</c:v>
                </c:pt>
                <c:pt idx="1">
                  <c:v>27.591973244147155</c:v>
                </c:pt>
                <c:pt idx="2">
                  <c:v>34.782608695652172</c:v>
                </c:pt>
                <c:pt idx="3">
                  <c:v>16.220735785953178</c:v>
                </c:pt>
                <c:pt idx="4">
                  <c:v>4.3478260869565215</c:v>
                </c:pt>
                <c:pt idx="5">
                  <c:v>3.0100334448160537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0-4950-9638-277716511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D-4103-A81D-632C21E3EE6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D-4103-A81D-632C21E3EE6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D-4103-A81D-632C21E3EE6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D-4103-A81D-632C21E3EE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5D-4103-A81D-632C21E3EE6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5D-4103-A81D-632C21E3EE62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5D-4103-A81D-632C21E3EE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59.964412811387902</c:v>
                </c:pt>
                <c:pt idx="1">
                  <c:v>22.064056939501782</c:v>
                </c:pt>
                <c:pt idx="2">
                  <c:v>17.615658362989322</c:v>
                </c:pt>
                <c:pt idx="3">
                  <c:v>0.35587188612099641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5D-4103-A81D-632C21E3EE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C-4C4A-A70F-FABEEC45840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C-4C4A-A70F-FABEEC45840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C-4C4A-A70F-FABEEC45840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AC-4C4A-A70F-FABEEC4584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AC-4C4A-A70F-FABEEC45840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AC-4C4A-A70F-FABEEC458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73.814898419864562</c:v>
                </c:pt>
                <c:pt idx="1">
                  <c:v>14.89841986455982</c:v>
                </c:pt>
                <c:pt idx="2">
                  <c:v>11.060948081264108</c:v>
                </c:pt>
                <c:pt idx="3">
                  <c:v>0.22573363431151239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AC-4C4A-A70F-FABEEC4584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9-4F78-AADD-4D086BB7B6A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9-4F78-AADD-4D086BB7B6A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799-4F78-AADD-4D086BB7B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19.334719334719335</c:v>
                </c:pt>
                <c:pt idx="1">
                  <c:v>80.665280665280676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9-4F78-AADD-4D086BB7B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D-467D-A970-72312FE4653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D-467D-A970-72312FE4653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D-467D-A970-72312FE4653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D-467D-A970-72312FE4653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D-467D-A970-72312FE4653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CD-467D-A970-72312FE4653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CD-467D-A970-72312FE465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29.442508710801395</c:v>
                </c:pt>
                <c:pt idx="1">
                  <c:v>54.355400696864109</c:v>
                </c:pt>
                <c:pt idx="2">
                  <c:v>12.543554006968641</c:v>
                </c:pt>
                <c:pt idx="3">
                  <c:v>2.9616724738675959</c:v>
                </c:pt>
                <c:pt idx="4">
                  <c:v>0.69686411149825789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7CD-467D-A970-72312FE465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D-4A41-9E6C-84EB8FC41071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D-4A41-9E6C-84EB8FC410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81.125827814569533</c:v>
                </c:pt>
                <c:pt idx="1">
                  <c:v>86.764705882352942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1D-4A41-9E6C-84EB8FC41071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18.874172185430467</c:v>
                </c:pt>
                <c:pt idx="1">
                  <c:v>13.235294117647058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1D-4A41-9E6C-84EB8FC41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6-4D6D-98C7-CF5763C3E8A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6-4D6D-98C7-CF5763C3E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6-4D6D-98C7-CF5763C3E8A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6-4D6D-98C7-CF5763C3E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E6-4D6D-98C7-CF5763C3E8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E6-4D6D-98C7-CF5763C3E8A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7E6-4D6D-98C7-CF5763C3E8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19.702602230483272</c:v>
                </c:pt>
                <c:pt idx="1">
                  <c:v>46.6542750929368</c:v>
                </c:pt>
                <c:pt idx="2">
                  <c:v>24.535315985130111</c:v>
                </c:pt>
                <c:pt idx="3">
                  <c:v>7.2490706319702598</c:v>
                </c:pt>
                <c:pt idx="4">
                  <c:v>1.8587360594795539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7E6-4D6D-98C7-CF5763C3E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65420763711799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61-4E34-B477-81A6666AC481}"/>
                </c:ext>
              </c:extLst>
            </c:dLbl>
            <c:dLbl>
              <c:idx val="1"/>
              <c:layout>
                <c:manualLayout>
                  <c:x val="-4.6762185169483959E-2"/>
                  <c:y val="-0.229532731678143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61-4E34-B477-81A6666AC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70.138888888888886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1-4E34-B477-81A6666AC481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29.861111111111114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61-4E34-B477-81A6666AC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84C1E33-F4CA-C85B-A7ED-143F19260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775084-4002-5EA4-92A9-35C8E7F22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2BC9-7473-4298-A122-DBEBE5484C08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EB2955-B518-6FD1-A08F-C3A9E8C56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D8367D-923F-2C7C-1B3F-7B18E88D6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F0C79-0751-43C7-9199-CE853232C1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30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25/10/2023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B2498-CB5D-C20F-4B96-493D519E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B520D-C2CF-01D5-EDB1-508E4BEBD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000DAD-31EA-A4F0-5E46-3B8CD8807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355F3A-7B66-46A5-EB58-9F1C33E3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9265BF-FC1C-E759-DB6A-A95FE1F6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76FA2F-9EC2-9FF4-AAD7-04F7A0C5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2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FC883-07D1-D2E5-1DB7-DD7B70E7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34F9E-BB56-7819-0AF9-B22F5151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261C3B-EA59-6863-29E9-4247EE58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1AD5DB-EA2C-3A0C-60F5-3D5115F04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60BE91-E1C6-BCBA-7CEA-26226B2DD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9159B6-E434-2374-2DDF-D3DFDD4E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93DE54-96E5-EA7B-20C1-EBD3297A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89F1B1-E223-0F97-BED2-46EE1CF2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7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E21EC-50C7-1AC2-CEEA-E0F4EC8B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9CDB0B-6F7C-F40D-90BB-01F279B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F4A4E0-3945-2F1A-DA7C-467EF3EF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03343B-8ABB-D34A-D1D0-CEC84893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06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03C71E-D51A-39D8-A2D1-B7CC450A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AE0F03-F446-7863-4A08-9AC39522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85264A-BF47-6334-FFEA-4A1979AA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8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2E83-01F1-4975-2715-9A5B8CA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E2114-56A6-BF65-56E0-D4DFB062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080C9B-993C-8D28-79A9-3764DE770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763F90-2A0B-BBDD-5081-F28615CB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210BD6-1CD7-C749-34D7-882E61D1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DC0F16-1415-FF43-6FB5-ACAACBAC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6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080D6-20EA-6F28-CC47-91BCC2DF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90574C-BF4E-A6C6-5270-E313957A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A98262-6798-65C5-8B72-9EBBA4FB8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B2A60E-933C-DD44-3B1E-8A899F62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971E72-D3DF-068D-C418-AD48A673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61D567-0A8C-33A8-9FBD-1449BC71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E1E7E-9909-1568-0441-376AB93D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333D93-EA3B-E436-A30B-25584C661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C8771-923B-92A7-010D-8288E8A7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60D75B-1C2D-148E-B764-D7325E18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D8143B-028D-719B-CF8C-30DC1A51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96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75869-880B-3A6D-7DD7-4D322535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20EE9C-43F0-37F9-BD05-00A92D2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BA57E-5277-2148-1298-79CA71C4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63745-8995-9FD7-9214-A43CB7544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51450-EED9-1548-C4E4-0EAF2F2DE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298C4-734B-39E7-A39A-560D4B02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4E8D53-57CE-98F1-9959-61690F41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574607-3393-9B1D-45A4-A264975F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37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0AA34-3DD6-E4FE-7E1A-C020001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21441-7E89-D7EE-F406-BA560612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C90C09-1F51-9D6C-AC1E-156F2233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40095C-BB6E-0F55-A184-4FBD10EA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2DD8D-B8FA-2684-DE8B-28DA37CB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6AAA-06D4-2AB7-789D-C25433D1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7ACB79-A2D0-DD97-C780-90F31553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648013-DE6B-12EB-6543-54A08F61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CD25B-6621-DC3D-D6D9-18BE017A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D8F01F-D15A-3607-E869-77B1E27A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34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E3665-FB49-CA50-0930-05711E79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F054E-3642-7CBD-2CC0-9D74A10BA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F88383-3078-1957-01EF-AB294D64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6249E-44E7-A2D4-090E-71E5C1E2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42209-503A-BE23-D90F-7D106B71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6111E-2EA8-82D6-D987-1F97B0E2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79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EB4E5-98C0-0B0F-C05C-BCAECBF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2A01F-4FC1-F0B6-A4F5-ED5A05D57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1A5D48-3909-CC62-6880-7998AC964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0CD7CD-5064-1CBD-5D96-0005ED09E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EF4345-EB57-27F6-670F-7926F84B1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F64018-766B-B470-3D6A-8BB2D0F0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E665FB-B9B7-B99D-67CC-F345C3EA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DB4635-AB2A-875D-83A3-05E4CB8D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1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D0613-D2B4-9C77-8B89-E991AF1A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F55371-117C-AEBD-CBF6-E0DEF127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4A14F5-39C4-E741-D3B7-081E5EAA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AA99EA-C2E4-C5EE-DB81-34F5666C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3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05BA3B-CC56-70FA-B7AE-1AFF82BB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53EED0-389A-B9C8-B593-6BE6F46C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0D1A9E-3D64-F767-2817-2245392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6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D56C1-783D-10EE-7963-F88B4B4C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3071D-2C6E-79EC-66D1-31E8C733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27862A-DE1C-896B-F103-E7B410D1D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39181B-49C0-F787-C852-84E4C3C8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9EE140-7988-BC55-3372-817C791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CB866F-8B33-5E51-0125-D21E0FA7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15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D2E3D-6C95-CEFD-42E2-8B9B8674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79D6B2-8F16-1A0E-7A6B-D0EFD622F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F04F5C-7212-1AAC-C88B-B84D21E7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E52DE-8F57-29ED-2517-96FE3D74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58D2E8-A8E0-858A-A636-FC8B8B0D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57CA1-CBA3-7926-7BF3-DF6C96B6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0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54DF-43BB-7D6B-33B4-CEC94392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EF75C9-DEBC-F5B7-4C92-1EBA362C7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15BDD-D181-E6D5-9084-0D4B3BE0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A33D1-9EC7-3D84-4BB2-BEE11088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2EA793-79B7-3988-D1F3-08805870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7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C9134-0F46-6FA8-6789-A41BF3430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074BE9-4811-D757-1D1C-F36DCA7D1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49227-7008-9734-3DE9-0C813A50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2EC9A4-046E-91E2-3581-F9368E9D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75052-4009-0AA9-EE3D-C99CED7B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25/10/2023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F3A1B-9C77-8ADD-965A-25F931A7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34C9E-E61D-0F7A-BF7F-2AFADBC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4B39C-633A-37D4-4A15-0FDD9794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0A6E5-24BF-B7DF-E681-DC2CA669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73EBA-36E4-9263-9ECF-E0CF33A4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02F2C-0D5D-D480-90EF-F358BC29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FC7BB-A3F3-836B-C389-C5AF57C4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D9E8E-AACD-E0FB-EDE1-2AC21C46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591574-233C-B4B8-7F85-999D4322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DE951-9176-9FAE-E782-D1018DAC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31663-ACD6-B5BC-EDFC-BE028C5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4BE8E8-3147-BF7F-A3CF-F5E943FA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9D57DF-2AD2-ED4F-6212-03EEAEB5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2F0B95-B3C4-FD06-561C-6DBC73D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F594F-125B-6282-AA4F-6B8930DD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4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7A5284-B7FA-2B58-B68F-3F05AB98F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9775710" y="139338"/>
            <a:ext cx="2307093" cy="7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E877854-8D4A-EFB7-A208-FC9F2C49B9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7E7460A-8677-A0E8-BB46-455CC7B14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65E842-193E-A155-3C4B-6B72D7B649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923" y="5902714"/>
            <a:ext cx="851357" cy="886096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0A1C110-A630-DADD-7439-5014B2E9921B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6FB7E3-1564-88A2-2D26-018380B73F74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19D071B-57F7-9728-BD9F-E6551BC2FEFA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DC8280-B92F-1C28-9EA8-E875947FA6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9775710" y="139338"/>
            <a:ext cx="2307093" cy="7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F8B2FD4-6C12-8C84-C53E-ED2DBDDEA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ED7E321-7832-EAF5-8B1C-35332DF5D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1A876CA-F535-BE4B-38BB-AAC4D334E9A4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E9052-517F-1665-23FD-6497ED714010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185C649-CDCD-7B0E-E779-3B0EA75029FF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261BFA7-DDBF-A489-230A-15146C572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9775710" y="139338"/>
            <a:ext cx="2307093" cy="7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2024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2023)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8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EEF5D9-B26E-2CDC-8B4A-69FCAB25D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8781965" y="774280"/>
            <a:ext cx="2946963" cy="9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94978"/>
              </p:ext>
            </p:extLst>
          </p:nvPr>
        </p:nvGraphicFramePr>
        <p:xfrm>
          <a:off x="664473" y="3497803"/>
          <a:ext cx="10761086" cy="246464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92471"/>
              </p:ext>
            </p:extLst>
          </p:nvPr>
        </p:nvGraphicFramePr>
        <p:xfrm>
          <a:off x="664473" y="1829942"/>
          <a:ext cx="10761086" cy="144452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2508"/>
              </p:ext>
            </p:extLst>
          </p:nvPr>
        </p:nvGraphicFramePr>
        <p:xfrm>
          <a:off x="595607" y="4218211"/>
          <a:ext cx="11000785" cy="194072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62089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12B7769-5726-7DF6-2402-66BAB9C53CFC}"/>
              </a:ext>
            </a:extLst>
          </p:cNvPr>
          <p:cNvGraphicFramePr>
            <a:graphicFrameLocks noGrp="1"/>
          </p:cNvGraphicFramePr>
          <p:nvPr/>
        </p:nvGraphicFramePr>
        <p:xfrm>
          <a:off x="145960" y="1179936"/>
          <a:ext cx="2926584" cy="5308556"/>
        </p:xfrm>
        <a:graphic>
          <a:graphicData uri="http://schemas.openxmlformats.org/drawingml/2006/table">
            <a:tbl>
              <a:tblPr/>
              <a:tblGrid>
                <a:gridCol w="1764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PARAUAPEBAS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484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ITABIRA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368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SAO LUIS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5549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67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CANAA DOS CARAJAS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9282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955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VILA VELHA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22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VITORIA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420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ITABIRITO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0948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CARIACICA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500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NOVA LIMA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2701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MARIANA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725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SANTA BARBARA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719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CONSELHEIRO LAFAIETE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477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ACAILANDIA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57449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OURO PRETO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4496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GOVERNADOR VALADARES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SAO JOSE DE RIBAMAR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JOAO MONLEVADE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OURILANDIA DO NORTE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CONGONHAS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DIVINOPOLIS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MARABA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BARAO DE COCAIS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BRUMADINHO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ORIXIMINÁ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EFF0EE6-3F1E-893E-D75A-BE9A13972BC2}"/>
              </a:ext>
            </a:extLst>
          </p:cNvPr>
          <p:cNvGraphicFramePr>
            <a:graphicFrameLocks noGrp="1"/>
          </p:cNvGraphicFramePr>
          <p:nvPr/>
        </p:nvGraphicFramePr>
        <p:xfrm>
          <a:off x="5833332" y="1176712"/>
          <a:ext cx="5539752" cy="3510615"/>
        </p:xfrm>
        <a:graphic>
          <a:graphicData uri="http://schemas.openxmlformats.org/drawingml/2006/table">
            <a:tbl>
              <a:tblPr/>
              <a:tblGrid>
                <a:gridCol w="1836000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D80EBFE-D20C-DBC4-F991-7D08FEE2D495}"/>
              </a:ext>
            </a:extLst>
          </p:cNvPr>
          <p:cNvSpPr txBox="1"/>
          <p:nvPr/>
        </p:nvSpPr>
        <p:spPr>
          <a:xfrm>
            <a:off x="566632" y="247828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681B47F-6E4D-9196-29AA-C923C7D001F4}"/>
              </a:ext>
            </a:extLst>
          </p:cNvPr>
          <p:cNvGraphicFramePr>
            <a:graphicFrameLocks noGrp="1"/>
          </p:cNvGraphicFramePr>
          <p:nvPr/>
        </p:nvGraphicFramePr>
        <p:xfrm>
          <a:off x="3177669" y="1176712"/>
          <a:ext cx="2325168" cy="5333361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027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4087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09268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6606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2612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000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391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931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8879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102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22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0965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268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27529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4865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4076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040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673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744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6436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499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75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91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488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1746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7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14854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226713" y="5172386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136943" y="928997"/>
            <a:ext cx="3461298" cy="4243389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5F503C-DA45-45C0-90E1-7BB8CACBC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58113"/>
              </p:ext>
            </p:extLst>
          </p:nvPr>
        </p:nvGraphicFramePr>
        <p:xfrm>
          <a:off x="796056" y="1385846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592480"/>
              </p:ext>
            </p:extLst>
          </p:nvPr>
        </p:nvGraphicFramePr>
        <p:xfrm>
          <a:off x="-70565" y="1563401"/>
          <a:ext cx="5010150" cy="252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887FB0D-51A0-017F-9F24-63E64FCC01A8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096587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6408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87138"/>
              </p:ext>
            </p:extLst>
          </p:nvPr>
        </p:nvGraphicFramePr>
        <p:xfrm>
          <a:off x="64463" y="3668569"/>
          <a:ext cx="5976682" cy="803273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2040" y="4991909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21716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85,9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451030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0,4% 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melhor avaliou alcançando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85,9%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DFCEF2-2E2D-6D2F-7D62-118A99D60C19}"/>
              </a:ext>
            </a:extLst>
          </p:cNvPr>
          <p:cNvSpPr/>
          <p:nvPr/>
        </p:nvSpPr>
        <p:spPr>
          <a:xfrm>
            <a:off x="9656093" y="4811206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AA15FB-204A-419B-63DB-D906B968D547}"/>
              </a:ext>
            </a:extLst>
          </p:cNvPr>
          <p:cNvSpPr/>
          <p:nvPr/>
        </p:nvSpPr>
        <p:spPr>
          <a:xfrm>
            <a:off x="9664639" y="4075605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1770BF6-D840-94FB-7D0D-F4C37417C8A2}"/>
              </a:ext>
            </a:extLst>
          </p:cNvPr>
          <p:cNvSpPr/>
          <p:nvPr/>
        </p:nvSpPr>
        <p:spPr>
          <a:xfrm>
            <a:off x="9664639" y="2100353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551070" y="1697754"/>
            <a:ext cx="900115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18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,0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613219" y="1700135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82</a:t>
            </a:r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0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88939"/>
              </p:ext>
            </p:extLst>
          </p:nvPr>
        </p:nvGraphicFramePr>
        <p:xfrm>
          <a:off x="-4343" y="1864662"/>
          <a:ext cx="4875446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D5AB93F-F2B1-0198-F2F9-8857DD3749F5}"/>
              </a:ext>
            </a:extLst>
          </p:cNvPr>
          <p:cNvSpPr/>
          <p:nvPr/>
        </p:nvSpPr>
        <p:spPr>
          <a:xfrm>
            <a:off x="72571" y="5409495"/>
            <a:ext cx="12045600" cy="1255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83692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94295"/>
              </p:ext>
            </p:extLst>
          </p:nvPr>
        </p:nvGraphicFramePr>
        <p:xfrm>
          <a:off x="117211" y="452211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443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5958" y="4978098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65545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88,2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465036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porém vale destacar que 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atenção imediata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4A66230-2BDD-48BF-0B8C-CE2B5DB447E7}"/>
              </a:ext>
            </a:extLst>
          </p:cNvPr>
          <p:cNvSpPr/>
          <p:nvPr/>
        </p:nvSpPr>
        <p:spPr>
          <a:xfrm>
            <a:off x="9636575" y="3319478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6751C0-0BC6-C15B-02F3-C196965FEEDB}"/>
              </a:ext>
            </a:extLst>
          </p:cNvPr>
          <p:cNvSpPr/>
          <p:nvPr/>
        </p:nvSpPr>
        <p:spPr>
          <a:xfrm>
            <a:off x="9642221" y="4044434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301349" y="1874187"/>
            <a:ext cx="892971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11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,3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692111" y="1864662"/>
            <a:ext cx="806570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88</a:t>
            </a:r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,7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71676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89511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59479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enquanto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 nos últimos 12 meses,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recebeu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receberam algum tipo de comunicação do plano nos últimos 12 meses.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AF9D60-79F5-446B-8B97-4A7180DB012B}"/>
              </a:ext>
            </a:extLst>
          </p:cNvPr>
          <p:cNvSpPr/>
          <p:nvPr/>
        </p:nvSpPr>
        <p:spPr>
          <a:xfrm>
            <a:off x="8357787" y="3757406"/>
            <a:ext cx="1656348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EE419E-4934-1DEA-5E57-18254408C65E}"/>
              </a:ext>
            </a:extLst>
          </p:cNvPr>
          <p:cNvSpPr/>
          <p:nvPr/>
        </p:nvSpPr>
        <p:spPr>
          <a:xfrm>
            <a:off x="10011790" y="3964888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204282-DF41-E856-2A14-A1D4C6BC1525}"/>
              </a:ext>
            </a:extLst>
          </p:cNvPr>
          <p:cNvSpPr/>
          <p:nvPr/>
        </p:nvSpPr>
        <p:spPr>
          <a:xfrm>
            <a:off x="10010345" y="2546303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988209"/>
            <a:ext cx="638645" cy="63864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983152"/>
              </p:ext>
            </p:extLst>
          </p:nvPr>
        </p:nvGraphicFramePr>
        <p:xfrm>
          <a:off x="0" y="1651222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57010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97003" y="154848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875917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05593"/>
              </p:ext>
            </p:extLst>
          </p:nvPr>
        </p:nvGraphicFramePr>
        <p:xfrm>
          <a:off x="137813" y="4304443"/>
          <a:ext cx="5796000" cy="678863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690395" y="2001443"/>
            <a:ext cx="157680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5335910-F167-9DC4-3E91-31DD60E24A93}"/>
              </a:ext>
            </a:extLst>
          </p:cNvPr>
          <p:cNvSpPr/>
          <p:nvPr/>
        </p:nvSpPr>
        <p:spPr>
          <a:xfrm>
            <a:off x="10558023" y="3005887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16C9EE6-006B-6289-ACCC-2A8908F270AF}"/>
              </a:ext>
            </a:extLst>
          </p:cNvPr>
          <p:cNvSpPr/>
          <p:nvPr/>
        </p:nvSpPr>
        <p:spPr>
          <a:xfrm>
            <a:off x="10562764" y="3532659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6233F8-80F1-BF6B-F7E2-2FE758D15D55}"/>
              </a:ext>
            </a:extLst>
          </p:cNvPr>
          <p:cNvSpPr/>
          <p:nvPr/>
        </p:nvSpPr>
        <p:spPr>
          <a:xfrm>
            <a:off x="6175064" y="4058614"/>
            <a:ext cx="5888109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0,7%.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12,5%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porém vale destacar que 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91,6%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76,5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742" y="3682720"/>
            <a:ext cx="638645" cy="63864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195180"/>
              </p:ext>
            </p:extLst>
          </p:nvPr>
        </p:nvGraphicFramePr>
        <p:xfrm>
          <a:off x="-17091" y="2310602"/>
          <a:ext cx="4443812" cy="252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48861" y="1655404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4404DD-D626-43C4-957F-16DB64810B5B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83,8</a:t>
            </a:fld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610445" y="1612279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74167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048485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07171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742654" y="154574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586071" y="4067323"/>
            <a:ext cx="5491479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66,4%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1,9%.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também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6174" y="3652444"/>
            <a:ext cx="638645" cy="6386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5DCC4B-F137-7818-6C46-887DA3787739}"/>
              </a:ext>
            </a:extLst>
          </p:cNvPr>
          <p:cNvSpPr/>
          <p:nvPr/>
        </p:nvSpPr>
        <p:spPr>
          <a:xfrm>
            <a:off x="2594597" y="2040233"/>
            <a:ext cx="1576806" cy="273206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564F8A5-CD18-1C40-AB3D-BE1320CF4A78}"/>
              </a:ext>
            </a:extLst>
          </p:cNvPr>
          <p:cNvSpPr/>
          <p:nvPr/>
        </p:nvSpPr>
        <p:spPr>
          <a:xfrm>
            <a:off x="10514481" y="3610864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884653"/>
              </p:ext>
            </p:extLst>
          </p:nvPr>
        </p:nvGraphicFramePr>
        <p:xfrm>
          <a:off x="-120079" y="2438330"/>
          <a:ext cx="4433887" cy="257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49248" y="1696404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66,4</a:t>
            </a:fld>
            <a:endParaRPr lang="pt-BR" sz="18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673994" y="1681662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0067434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1693AAAC-BC04-ED7F-C769-04F0F0C0DFB7}"/>
              </a:ext>
            </a:extLst>
          </p:cNvPr>
          <p:cNvSpPr/>
          <p:nvPr/>
        </p:nvSpPr>
        <p:spPr>
          <a:xfrm>
            <a:off x="10523839" y="3082801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480031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07494"/>
              </p:ext>
            </p:extLst>
          </p:nvPr>
        </p:nvGraphicFramePr>
        <p:xfrm>
          <a:off x="9090248" y="1853700"/>
          <a:ext cx="2848466" cy="2022510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65100"/>
              </p:ext>
            </p:extLst>
          </p:nvPr>
        </p:nvGraphicFramePr>
        <p:xfrm>
          <a:off x="89279" y="522812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730370" y="171949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31627" y="3963872"/>
            <a:ext cx="5996462" cy="268653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17,2%.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32,6pp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Porém vale ressaltar que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alcançou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80,1%.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mais satisfeitos são 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64,7%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0EDFA9-BE8D-3D5C-CB73-44F7EDC6DA65}"/>
              </a:ext>
            </a:extLst>
          </p:cNvPr>
          <p:cNvSpPr/>
          <p:nvPr/>
        </p:nvSpPr>
        <p:spPr>
          <a:xfrm>
            <a:off x="2724709" y="2149950"/>
            <a:ext cx="1576806" cy="263325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3331" y="3588593"/>
            <a:ext cx="638645" cy="63864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4B7B42F-2131-3044-C637-C3D8BFAD7FD0}"/>
              </a:ext>
            </a:extLst>
          </p:cNvPr>
          <p:cNvSpPr/>
          <p:nvPr/>
        </p:nvSpPr>
        <p:spPr>
          <a:xfrm>
            <a:off x="10514481" y="3594152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588935"/>
              </p:ext>
            </p:extLst>
          </p:nvPr>
        </p:nvGraphicFramePr>
        <p:xfrm>
          <a:off x="32489" y="2396777"/>
          <a:ext cx="4411324" cy="263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79360" y="180616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4267E6-8E51-4567-8950-9F64028B0C1A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79,0</a:t>
            </a:fld>
            <a:endParaRPr lang="pt-BR" sz="20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457098" y="1587871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2783043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745111"/>
            <a:ext cx="5748717" cy="289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VALE S/A,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345695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43461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Saúde AMS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82544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80536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93943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74412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427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44136"/>
              </p:ext>
            </p:extLst>
          </p:nvPr>
        </p:nvGraphicFramePr>
        <p:xfrm>
          <a:off x="172575" y="386655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71,8%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teve maior índice de resolução de demandas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classificando a </a:t>
            </a:r>
            <a:r>
              <a:rPr lang="pt-B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resolutuividade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42,9%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respondentes não tiveram sua demanda resolvida.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432D69B-1702-6193-1AD0-F3CA3947DDB8}"/>
              </a:ext>
            </a:extLst>
          </p:cNvPr>
          <p:cNvSpPr/>
          <p:nvPr/>
        </p:nvSpPr>
        <p:spPr>
          <a:xfrm>
            <a:off x="7166830" y="4233737"/>
            <a:ext cx="2412599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0661F1-7606-4A3D-9DCA-811218238CC8}"/>
              </a:ext>
            </a:extLst>
          </p:cNvPr>
          <p:cNvSpPr/>
          <p:nvPr/>
        </p:nvSpPr>
        <p:spPr>
          <a:xfrm>
            <a:off x="9579429" y="3391156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44E06D-3094-0EA0-4401-9DAD0BEA6F19}"/>
              </a:ext>
            </a:extLst>
          </p:cNvPr>
          <p:cNvSpPr/>
          <p:nvPr/>
        </p:nvSpPr>
        <p:spPr>
          <a:xfrm>
            <a:off x="9579429" y="2186932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87098"/>
              </p:ext>
            </p:extLst>
          </p:nvPr>
        </p:nvGraphicFramePr>
        <p:xfrm>
          <a:off x="-1060" y="1594082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56911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44352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96398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4.68.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725306" y="156590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 positivo para a opção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16,3%.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32,2pp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 faixa etária, os beneficiários mais satisfeitos são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atingiram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82,1%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menos satisfeitos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44,4%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0486C5-2A30-83C3-07A1-21D7B830C94C}"/>
              </a:ext>
            </a:extLst>
          </p:cNvPr>
          <p:cNvSpPr/>
          <p:nvPr/>
        </p:nvSpPr>
        <p:spPr>
          <a:xfrm>
            <a:off x="2726107" y="2052382"/>
            <a:ext cx="1541093" cy="272862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9258" y="3651099"/>
            <a:ext cx="638645" cy="63864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EAC8C862-C27F-AE3A-1718-DC7EA4159488}"/>
              </a:ext>
            </a:extLst>
          </p:cNvPr>
          <p:cNvSpPr/>
          <p:nvPr/>
        </p:nvSpPr>
        <p:spPr>
          <a:xfrm>
            <a:off x="10519221" y="3602653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EEAC02-488F-54B3-42EE-1A911DF52CEA}"/>
              </a:ext>
            </a:extLst>
          </p:cNvPr>
          <p:cNvSpPr/>
          <p:nvPr/>
        </p:nvSpPr>
        <p:spPr>
          <a:xfrm>
            <a:off x="10514867" y="2296891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50497"/>
              </p:ext>
            </p:extLst>
          </p:nvPr>
        </p:nvGraphicFramePr>
        <p:xfrm>
          <a:off x="31425" y="2264635"/>
          <a:ext cx="4412388" cy="281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56951" y="170286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F7E1DF7-FD50-47B1-B16E-5E05F4C3E716}" type="TxLink">
              <a:rPr lang="en-US" sz="1200" b="1" i="0" u="none" strike="noStrike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pPr algn="ctr"/>
              <a:t>78,2</a:t>
            </a:fld>
            <a:endParaRPr lang="pt-BR" sz="2400" b="1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514876" y="1671540"/>
            <a:ext cx="2408399" cy="2376001"/>
            <a:chOff x="0" y="0"/>
            <a:chExt cx="2237239" cy="2543175"/>
          </a:xfrm>
        </p:grpSpPr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519232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940654"/>
              </p:ext>
            </p:extLst>
          </p:nvPr>
        </p:nvGraphicFramePr>
        <p:xfrm>
          <a:off x="9216908" y="1957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58667"/>
              </p:ext>
            </p:extLst>
          </p:nvPr>
        </p:nvGraphicFramePr>
        <p:xfrm>
          <a:off x="198489" y="4539799"/>
          <a:ext cx="4968000" cy="72283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22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36036"/>
              </p:ext>
            </p:extLst>
          </p:nvPr>
        </p:nvGraphicFramePr>
        <p:xfrm>
          <a:off x="191979" y="5275897"/>
          <a:ext cx="5046593" cy="666750"/>
        </p:xfrm>
        <a:graphic>
          <a:graphicData uri="http://schemas.openxmlformats.org/drawingml/2006/table">
            <a:tbl>
              <a:tblPr/>
              <a:tblGrid>
                <a:gridCol w="5046593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4.01.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693023" y="4043938"/>
            <a:ext cx="6337127" cy="2583285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Destaque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índice de insatisfeitos,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94,4%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84,5%,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1758" y="3600030"/>
            <a:ext cx="638645" cy="63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2EA0CF-CD8B-F609-59EF-A5E2800DC781}"/>
              </a:ext>
            </a:extLst>
          </p:cNvPr>
          <p:cNvSpPr/>
          <p:nvPr/>
        </p:nvSpPr>
        <p:spPr>
          <a:xfrm>
            <a:off x="2750836" y="1970205"/>
            <a:ext cx="1576806" cy="2821714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F4FF27-7EFF-6972-0350-18BF8AADF9C4}"/>
              </a:ext>
            </a:extLst>
          </p:cNvPr>
          <p:cNvSpPr/>
          <p:nvPr/>
        </p:nvSpPr>
        <p:spPr>
          <a:xfrm>
            <a:off x="10645494" y="3523426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88141"/>
              </p:ext>
            </p:extLst>
          </p:nvPr>
        </p:nvGraphicFramePr>
        <p:xfrm>
          <a:off x="63798" y="2221905"/>
          <a:ext cx="4413573" cy="2958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05487" y="1625906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7E8DE8-3C36-46BA-BFCB-495F11245D6E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87,2</a:t>
            </a:fld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353857" y="1549210"/>
            <a:ext cx="2408399" cy="2376001"/>
            <a:chOff x="0" y="0"/>
            <a:chExt cx="2237239" cy="2543175"/>
          </a:xfrm>
        </p:grpSpPr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7629046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121822"/>
              </p:ext>
            </p:extLst>
          </p:nvPr>
        </p:nvGraphicFramePr>
        <p:xfrm>
          <a:off x="-81911" y="1734501"/>
          <a:ext cx="5027768" cy="272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54962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01519"/>
              </p:ext>
            </p:extLst>
          </p:nvPr>
        </p:nvGraphicFramePr>
        <p:xfrm>
          <a:off x="81242" y="4642708"/>
          <a:ext cx="5285517" cy="580147"/>
        </p:xfrm>
        <a:graphic>
          <a:graphicData uri="http://schemas.openxmlformats.org/drawingml/2006/table">
            <a:tbl>
              <a:tblPr/>
              <a:tblGrid>
                <a:gridCol w="5285517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590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50131" y="3488399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86204" y="3278672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53,5pp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 e também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Recomendaria com ressalva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porém vale destacar que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alcançou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80,4%.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se destacam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89,7%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sendo o público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73895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74,5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6954" y="5089052"/>
            <a:ext cx="638645" cy="638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4A9BBC4-3195-7534-B928-814EDB4A9318}"/>
              </a:ext>
            </a:extLst>
          </p:cNvPr>
          <p:cNvSpPr/>
          <p:nvPr/>
        </p:nvSpPr>
        <p:spPr>
          <a:xfrm>
            <a:off x="9901646" y="4095366"/>
            <a:ext cx="2115096" cy="19626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A7555D-9C57-BCC5-C11C-DCB8944B915D}"/>
              </a:ext>
            </a:extLst>
          </p:cNvPr>
          <p:cNvSpPr/>
          <p:nvPr/>
        </p:nvSpPr>
        <p:spPr>
          <a:xfrm>
            <a:off x="9905996" y="3363075"/>
            <a:ext cx="2115096" cy="19626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423016" y="1507972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19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,3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4096424" y="1499098"/>
            <a:ext cx="849433" cy="5719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79</a:t>
            </a:r>
            <a:r>
              <a:rPr lang="pt-BR" sz="1200" b="1" dirty="0">
                <a:solidFill>
                  <a:schemeClr val="bg1"/>
                </a:solidFill>
                <a:latin typeface="Calibri"/>
                <a:cs typeface="Calibri"/>
              </a:rPr>
              <a:t>,3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8" y="1185101"/>
            <a:ext cx="11636803" cy="4918445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Analisando o desempenho do plano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Saúde AMS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 observamos que apenas dois dos atributos entraram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66,4%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todas 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maior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9, que se refere a avaliação geral do plano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87,2%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11,7%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79,3%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não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7,9pp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DD6E49A-A2F6-6B2B-0BD8-1A77097B44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r="18325"/>
          <a:stretch/>
        </p:blipFill>
        <p:spPr>
          <a:xfrm>
            <a:off x="516359" y="1086357"/>
            <a:ext cx="2946963" cy="9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8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192.606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Saúde AMS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132.238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10/08/2023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15/09/2023 à 16/10/2023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E30E83-29FA-5163-D381-5BF0D15C89A3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BEE98B-CA12-541E-752E-44A7B9934CF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598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4,00%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777278-4474-8BBA-2DB2-86F33799BBE0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0F5F2F42-A78D-33CC-ABD7-B7D6B040F63D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08E770C-75DD-478A-70E5-8FDA623FF4AD}"/>
              </a:ext>
            </a:extLst>
          </p:cNvPr>
          <p:cNvSpPr/>
          <p:nvPr/>
        </p:nvSpPr>
        <p:spPr>
          <a:xfrm>
            <a:off x="2196929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598</a:t>
            </a:r>
            <a:endParaRPr lang="pt-BR" sz="1200" dirty="0"/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B3D39F48-C5E8-B1B2-12F6-5A26FDB11403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31B6B3-2705-A5BF-CACA-B6D9ADA5C545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72FFBBAB-4B80-F3D7-30F2-0725CB79C16C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EA3A3F-B686-D647-2850-6E7860021C97}"/>
              </a:ext>
            </a:extLst>
          </p:cNvPr>
          <p:cNvSpPr/>
          <p:nvPr/>
        </p:nvSpPr>
        <p:spPr>
          <a:xfrm>
            <a:off x="2194118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64</a:t>
            </a:r>
            <a:endParaRPr lang="pt-BR" sz="1200" dirty="0"/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BB6891A7-F073-D684-F070-42D1221246D2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650A04-C9F1-429D-DAAD-5EC834660694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115</a:t>
            </a:r>
            <a:endParaRPr lang="pt-BR" sz="1200" dirty="0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6E8B41B3-97A3-3B94-2413-4AD94A2F35E4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386093F-8B05-C3E3-28EC-4CB3143698E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22</a:t>
            </a:r>
            <a:endParaRPr lang="pt-BR" sz="12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7892FF-23B1-41E1-7A59-8FC6F4B76CF6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73,7%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5B8FBE8-B18E-EE30-28B0-241DFB350D2E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1,6%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7C49F5-A2E9-8490-A209-DE3A31E197B2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7,8%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2B0ED3C-2E6A-5D39-34A2-F3F53842E790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14,2%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4508B4D-12ED-A5A6-5D29-55ABF7E1F208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2,7%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F7DB4E-E334-7A1E-6CE5-35886ED7DEA2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13</a:t>
            </a:r>
            <a:endParaRPr lang="pt-BR" sz="1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A6B533E-7698-E06E-DD3E-118F6939389D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73,7%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Ligações:812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Gráfico 21" descr="Microfone de rádio com preenchimento sólido">
            <a:extLst>
              <a:ext uri="{FF2B5EF4-FFF2-40B4-BE49-F238E27FC236}">
                <a16:creationId xmlns:a16="http://schemas.microsoft.com/office/drawing/2014/main" id="{DB985A12-5AF8-C5E1-1CB5-DD376433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23" name="Gráfico 22" descr="Sinal de polegar para cima com preenchimento sólido">
            <a:extLst>
              <a:ext uri="{FF2B5EF4-FFF2-40B4-BE49-F238E27FC236}">
                <a16:creationId xmlns:a16="http://schemas.microsoft.com/office/drawing/2014/main" id="{033E4203-066B-8200-9816-D881CE9B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24" name="Gráfico 23" descr="Engrenagens estrutura de tópicos">
            <a:extLst>
              <a:ext uri="{FF2B5EF4-FFF2-40B4-BE49-F238E27FC236}">
                <a16:creationId xmlns:a16="http://schemas.microsoft.com/office/drawing/2014/main" id="{8DD438CA-9740-090B-F795-3864C19B6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651E3C34-95EA-DCD6-752F-597F58247120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23048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4.46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8.22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4.68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596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4.03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4957"/>
              </p:ext>
            </p:extLst>
          </p:nvPr>
        </p:nvGraphicFramePr>
        <p:xfrm>
          <a:off x="664473" y="1737205"/>
          <a:ext cx="10690064" cy="425212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44224"/>
              </p:ext>
            </p:extLst>
          </p:nvPr>
        </p:nvGraphicFramePr>
        <p:xfrm>
          <a:off x="663266" y="3518448"/>
          <a:ext cx="10865464" cy="248505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8371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21813"/>
              </p:ext>
            </p:extLst>
          </p:nvPr>
        </p:nvGraphicFramePr>
        <p:xfrm>
          <a:off x="664473" y="4201409"/>
          <a:ext cx="11007602" cy="2386073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940447"/>
              </p:ext>
            </p:extLst>
          </p:nvPr>
        </p:nvGraphicFramePr>
        <p:xfrm>
          <a:off x="664473" y="1694336"/>
          <a:ext cx="11007602" cy="2322237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is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A5FF5C61BBC44A94BC0CDB7075D153" ma:contentTypeVersion="23" ma:contentTypeDescription="Criar um novo documento." ma:contentTypeScope="" ma:versionID="d664f22d72e880b6dd954c44ff0523a6">
  <xsd:schema xmlns:xsd="http://www.w3.org/2001/XMLSchema" xmlns:xs="http://www.w3.org/2001/XMLSchema" xmlns:p="http://schemas.microsoft.com/office/2006/metadata/properties" xmlns:ns1="http://schemas.microsoft.com/sharepoint/v3" xmlns:ns2="2ed6353c-b9c4-4784-bdcb-381e700e1d2f" xmlns:ns3="58971b46-aaf3-4e7b-ad1c-ca3c1eab4b14" xmlns:ns4="6f467132-c3af-4fd5-abdb-d40166d9dac9" targetNamespace="http://schemas.microsoft.com/office/2006/metadata/properties" ma:root="true" ma:fieldsID="80967c06d79d0559558b3b91d47b5180" ns1:_="" ns2:_="" ns3:_="" ns4:_="">
    <xsd:import namespace="http://schemas.microsoft.com/sharepoint/v3"/>
    <xsd:import namespace="2ed6353c-b9c4-4784-bdcb-381e700e1d2f"/>
    <xsd:import namespace="58971b46-aaf3-4e7b-ad1c-ca3c1eab4b14"/>
    <xsd:import namespace="6f467132-c3af-4fd5-abdb-d40166d9d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6353c-b9c4-4784-bdcb-381e700e1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_Flow_SignoffStatus" ma:index="17" nillable="true" ma:displayName="Status de liberação" ma:internalName="Status_x0020_de_x0020_libera_x00e7__x00e3_o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530c35f-70ef-41ec-97c7-a2a5ddcd9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71b46-aaf3-4e7b-ad1c-ca3c1eab4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67132-c3af-4fd5-abdb-d40166d9da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715367d-e065-4090-90a7-f847a7cde639}" ma:internalName="TaxCatchAll" ma:showField="CatchAllData" ma:web="58971b46-aaf3-4e7b-ad1c-ca3c1eab4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530c35f-70ef-41ec-97c7-a2a5ddcd915f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CEDD71-8058-4E9E-8492-A9701D391112}"/>
</file>

<file path=customXml/itemProps2.xml><?xml version="1.0" encoding="utf-8"?>
<ds:datastoreItem xmlns:ds="http://schemas.openxmlformats.org/officeDocument/2006/customXml" ds:itemID="{A6645D0C-2B18-41D6-8049-1B70CD90B958}"/>
</file>

<file path=customXml/itemProps3.xml><?xml version="1.0" encoding="utf-8"?>
<ds:datastoreItem xmlns:ds="http://schemas.openxmlformats.org/officeDocument/2006/customXml" ds:itemID="{1D4F4F63-CA76-4E0D-A481-6FCE9AFABD0E}"/>
</file>

<file path=docProps/app.xml><?xml version="1.0" encoding="utf-8"?>
<Properties xmlns="http://schemas.openxmlformats.org/officeDocument/2006/extended-properties" xmlns:vt="http://schemas.openxmlformats.org/officeDocument/2006/docPropsVTypes">
  <TotalTime>9038</TotalTime>
  <Words>6117</Words>
  <Application>Microsoft Office PowerPoint</Application>
  <PresentationFormat>Widescreen</PresentationFormat>
  <Paragraphs>1521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satisf</vt:lpstr>
      <vt:lpstr>sem logo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671</cp:revision>
  <dcterms:created xsi:type="dcterms:W3CDTF">2021-03-17T23:00:47Z</dcterms:created>
  <dcterms:modified xsi:type="dcterms:W3CDTF">2023-10-25T19:15:47Z</dcterms:modified>
</cp:coreProperties>
</file>