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1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tags/tag2.xml" ContentType="application/vnd.openxmlformats-officedocument.presentationml.tag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ppt/tags/tag1.xml" ContentType="application/vnd.openxmlformats-officedocument.presentationml.tags+xml"/>
  <Override PartName="/ppt/tags/tag3.xml" ContentType="application/vnd.openxmlformats-officedocument.presentationml.tags+xml"/>
  <Override PartName="/ppt/revisionInfo.xml" ContentType="application/vnd.ms-powerpoint.revisioninfo+xml"/>
  <Override PartName="/ppt/tags/tag4.xml" ContentType="application/vnd.openxmlformats-officedocument.presentationml.tags+xml"/>
  <Override PartName="/customXml/itemProps2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9"/>
  </p:notesMasterIdLst>
  <p:sldIdLst>
    <p:sldId id="502" r:id="rId5"/>
    <p:sldId id="944" r:id="rId6"/>
    <p:sldId id="753" r:id="rId7"/>
    <p:sldId id="1124" r:id="rId8"/>
    <p:sldId id="756" r:id="rId9"/>
    <p:sldId id="945" r:id="rId10"/>
    <p:sldId id="950" r:id="rId11"/>
    <p:sldId id="951" r:id="rId12"/>
    <p:sldId id="952" r:id="rId13"/>
    <p:sldId id="953" r:id="rId14"/>
    <p:sldId id="954" r:id="rId15"/>
    <p:sldId id="955" r:id="rId16"/>
    <p:sldId id="956" r:id="rId17"/>
    <p:sldId id="1129" r:id="rId18"/>
    <p:sldId id="1085" r:id="rId19"/>
    <p:sldId id="958" r:id="rId20"/>
    <p:sldId id="959" r:id="rId21"/>
    <p:sldId id="960" r:id="rId22"/>
    <p:sldId id="961" r:id="rId23"/>
    <p:sldId id="962" r:id="rId24"/>
    <p:sldId id="963" r:id="rId25"/>
    <p:sldId id="964" r:id="rId26"/>
    <p:sldId id="966" r:id="rId27"/>
    <p:sldId id="967" r:id="rId28"/>
    <p:sldId id="1112" r:id="rId29"/>
    <p:sldId id="968" r:id="rId30"/>
    <p:sldId id="1086" r:id="rId31"/>
    <p:sldId id="969" r:id="rId32"/>
    <p:sldId id="970" r:id="rId33"/>
    <p:sldId id="971" r:id="rId34"/>
    <p:sldId id="1131" r:id="rId35"/>
    <p:sldId id="972" r:id="rId36"/>
    <p:sldId id="973" r:id="rId37"/>
    <p:sldId id="974" r:id="rId38"/>
    <p:sldId id="975" r:id="rId39"/>
    <p:sldId id="976" r:id="rId40"/>
    <p:sldId id="977" r:id="rId41"/>
    <p:sldId id="978" r:id="rId42"/>
    <p:sldId id="979" r:id="rId43"/>
    <p:sldId id="980" r:id="rId44"/>
    <p:sldId id="1132" r:id="rId45"/>
    <p:sldId id="1133" r:id="rId46"/>
    <p:sldId id="872" r:id="rId47"/>
    <p:sldId id="874" r:id="rId4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sse" initials="J" lastIdx="5" clrIdx="0">
    <p:extLst>
      <p:ext uri="{19B8F6BF-5375-455C-9EA6-DF929625EA0E}">
        <p15:presenceInfo xmlns:p15="http://schemas.microsoft.com/office/powerpoint/2012/main" userId="S::jesse.prestes@accenture.com::e366237e-2cf3-4e73-b909-f289b446af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D8A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B4D183-5879-43A8-BCB7-D23D56BC3064}" v="23" dt="2024-04-08T20:55:22.2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91" autoAdjust="0"/>
    <p:restoredTop sz="94524" autoAdjust="0"/>
  </p:normalViewPr>
  <p:slideViewPr>
    <p:cSldViewPr snapToGrid="0">
      <p:cViewPr varScale="1">
        <p:scale>
          <a:sx n="66" d="100"/>
          <a:sy n="66" d="100"/>
        </p:scale>
        <p:origin x="604" y="32"/>
      </p:cViewPr>
      <p:guideLst/>
    </p:cSldViewPr>
  </p:slideViewPr>
  <p:outlineViewPr>
    <p:cViewPr>
      <p:scale>
        <a:sx n="33" d="100"/>
        <a:sy n="33" d="100"/>
      </p:scale>
      <p:origin x="0" y="-222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commentAuthors" Target="commentAuthors.xml"/><Relationship Id="rId55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customXml" Target="../customXml/item4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3BA2D-AADF-457C-A0F0-8E91DEFE6F20}" type="datetimeFigureOut">
              <a:rPr lang="pt-BR" smtClean="0"/>
              <a:t>17/04/2024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5AE1F-F8D8-48B9-8462-E856F5674A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9718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Imagem de Slide 1">
            <a:extLst>
              <a:ext uri="{FF2B5EF4-FFF2-40B4-BE49-F238E27FC236}">
                <a16:creationId xmlns:a16="http://schemas.microsoft.com/office/drawing/2014/main" id="{7EB114CC-6794-4293-B9B1-44E1BC3621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85800"/>
            <a:ext cx="6096000" cy="3429000"/>
          </a:xfrm>
          <a:ln/>
        </p:spPr>
      </p:sp>
      <p:sp>
        <p:nvSpPr>
          <p:cNvPr id="52227" name="Espaço Reservado para Anotações 2">
            <a:extLst>
              <a:ext uri="{FF2B5EF4-FFF2-40B4-BE49-F238E27FC236}">
                <a16:creationId xmlns:a16="http://schemas.microsoft.com/office/drawing/2014/main" id="{2B1D27E0-FBA9-4FFE-A2FF-B872BFAB90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2228" name="Espaço Reservado para Número de Slide 3">
            <a:extLst>
              <a:ext uri="{FF2B5EF4-FFF2-40B4-BE49-F238E27FC236}">
                <a16:creationId xmlns:a16="http://schemas.microsoft.com/office/drawing/2014/main" id="{7374EF42-5929-4F8F-83AE-FD0B74FCF0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3A8095-DE60-4F5A-93D8-E2CE9A4FDAC4}" type="slidenum">
              <a:rPr kumimoji="0" lang="en-US" altLang="pt-BR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pt-BR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B4B236-54C7-43D2-B0D1-FB4FE88A9613}" type="slidenum">
              <a:rPr kumimoji="0" lang="en-US" altLang="pt-BR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pt-BR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691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B4B236-54C7-43D2-B0D1-FB4FE88A9613}" type="slidenum">
              <a:rPr kumimoji="0" lang="en-US" altLang="pt-BR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pt-BR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7233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B4B236-54C7-43D2-B0D1-FB4FE88A9613}" type="slidenum">
              <a:rPr kumimoji="0" lang="en-US" altLang="pt-BR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pt-BR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844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B4B236-54C7-43D2-B0D1-FB4FE88A9613}" type="slidenum">
              <a:rPr kumimoji="0" lang="en-US" altLang="pt-BR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pt-BR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6498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B4B236-54C7-43D2-B0D1-FB4FE88A9613}" type="slidenum">
              <a:rPr kumimoji="0" lang="en-US" altLang="pt-BR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pt-BR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1130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B4B236-54C7-43D2-B0D1-FB4FE88A9613}" type="slidenum">
              <a:rPr kumimoji="0" lang="en-US" altLang="pt-BR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pt-BR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6658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B4B236-54C7-43D2-B0D1-FB4FE88A9613}" type="slidenum">
              <a:rPr kumimoji="0" lang="en-US" altLang="pt-BR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pt-BR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2273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B4B236-54C7-43D2-B0D1-FB4FE88A9613}" type="slidenum">
              <a:rPr kumimoji="0" lang="en-US" altLang="pt-BR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pt-BR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0702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B4B236-54C7-43D2-B0D1-FB4FE88A9613}" type="slidenum">
              <a:rPr kumimoji="0" lang="en-US" altLang="pt-BR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pt-BR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1888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B4B236-54C7-43D2-B0D1-FB4FE88A9613}" type="slidenum">
              <a:rPr kumimoji="0" lang="en-US" altLang="pt-BR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pt-BR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791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Espaço Reservado para Imagem de Slide 1">
            <a:extLst>
              <a:ext uri="{FF2B5EF4-FFF2-40B4-BE49-F238E27FC236}">
                <a16:creationId xmlns:a16="http://schemas.microsoft.com/office/drawing/2014/main" id="{DCC2017B-29EA-491F-A0FA-E280C66414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85800"/>
            <a:ext cx="6096000" cy="3429000"/>
          </a:xfrm>
          <a:ln/>
        </p:spPr>
      </p:sp>
      <p:sp>
        <p:nvSpPr>
          <p:cNvPr id="129027" name="Espaço Reservado para Anotações 2">
            <a:extLst>
              <a:ext uri="{FF2B5EF4-FFF2-40B4-BE49-F238E27FC236}">
                <a16:creationId xmlns:a16="http://schemas.microsoft.com/office/drawing/2014/main" id="{2F3578AD-E52D-4591-A9A2-1E4D20F90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9028" name="Espaço Reservado para Número de Slide 3">
            <a:extLst>
              <a:ext uri="{FF2B5EF4-FFF2-40B4-BE49-F238E27FC236}">
                <a16:creationId xmlns:a16="http://schemas.microsoft.com/office/drawing/2014/main" id="{B04F7FA8-C46C-4CCA-895E-189BD9F12A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97AA8F-E159-4A4A-AC6F-FB4C56D3CD0E}" type="slidenum">
              <a:rPr kumimoji="0" lang="en-US" altLang="pt-BR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pt-BR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326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B4B236-54C7-43D2-B0D1-FB4FE88A9613}" type="slidenum">
              <a:rPr kumimoji="0" lang="en-US" altLang="pt-BR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pt-BR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8496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B4B236-54C7-43D2-B0D1-FB4FE88A9613}" type="slidenum">
              <a:rPr kumimoji="0" lang="en-US" altLang="pt-BR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pt-BR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4165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B4B236-54C7-43D2-B0D1-FB4FE88A9613}" type="slidenum">
              <a:rPr kumimoji="0" lang="en-US" altLang="pt-BR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pt-BR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8770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B4B236-54C7-43D2-B0D1-FB4FE88A9613}" type="slidenum">
              <a:rPr kumimoji="0" lang="en-US" altLang="pt-BR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pt-BR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3240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B4B236-54C7-43D2-B0D1-FB4FE88A9613}" type="slidenum">
              <a:rPr kumimoji="0" lang="en-US" altLang="pt-BR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pt-BR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9647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B4B236-54C7-43D2-B0D1-FB4FE88A9613}" type="slidenum">
              <a:rPr kumimoji="0" lang="en-US" altLang="pt-BR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pt-BR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3377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B4B236-54C7-43D2-B0D1-FB4FE88A9613}" type="slidenum">
              <a:rPr kumimoji="0" lang="en-US" altLang="pt-BR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pt-BR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9915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B4B236-54C7-43D2-B0D1-FB4FE88A9613}" type="slidenum">
              <a:rPr kumimoji="0" lang="en-US" altLang="pt-BR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pt-BR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7106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B4B236-54C7-43D2-B0D1-FB4FE88A9613}" type="slidenum">
              <a:rPr kumimoji="0" lang="en-US" altLang="pt-BR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pt-BR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984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B4B236-54C7-43D2-B0D1-FB4FE88A9613}" type="slidenum">
              <a:rPr kumimoji="0" lang="en-US" altLang="pt-BR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pt-BR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852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Espaço Reservado para Imagem de Slide 1">
            <a:extLst>
              <a:ext uri="{FF2B5EF4-FFF2-40B4-BE49-F238E27FC236}">
                <a16:creationId xmlns:a16="http://schemas.microsoft.com/office/drawing/2014/main" id="{DCC2017B-29EA-491F-A0FA-E280C66414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85800"/>
            <a:ext cx="6096000" cy="3429000"/>
          </a:xfrm>
          <a:ln/>
        </p:spPr>
      </p:sp>
      <p:sp>
        <p:nvSpPr>
          <p:cNvPr id="129027" name="Espaço Reservado para Anotações 2">
            <a:extLst>
              <a:ext uri="{FF2B5EF4-FFF2-40B4-BE49-F238E27FC236}">
                <a16:creationId xmlns:a16="http://schemas.microsoft.com/office/drawing/2014/main" id="{2F3578AD-E52D-4591-A9A2-1E4D20F90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9028" name="Espaço Reservado para Número de Slide 3">
            <a:extLst>
              <a:ext uri="{FF2B5EF4-FFF2-40B4-BE49-F238E27FC236}">
                <a16:creationId xmlns:a16="http://schemas.microsoft.com/office/drawing/2014/main" id="{B04F7FA8-C46C-4CCA-895E-189BD9F12A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97AA8F-E159-4A4A-AC6F-FB4C56D3CD0E}" type="slidenum">
              <a:rPr kumimoji="0" lang="en-US" altLang="pt-BR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pt-BR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5240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B4B236-54C7-43D2-B0D1-FB4FE88A9613}" type="slidenum">
              <a:rPr kumimoji="0" lang="en-US" altLang="pt-BR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pt-BR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4493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B4B236-54C7-43D2-B0D1-FB4FE88A9613}" type="slidenum">
              <a:rPr kumimoji="0" lang="en-US" altLang="pt-BR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pt-BR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2336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B4B236-54C7-43D2-B0D1-FB4FE88A9613}" type="slidenum">
              <a:rPr kumimoji="0" lang="en-US" altLang="pt-BR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pt-BR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7333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B4B236-54C7-43D2-B0D1-FB4FE88A9613}" type="slidenum">
              <a:rPr kumimoji="0" lang="en-US" altLang="pt-BR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pt-BR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9964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B4B236-54C7-43D2-B0D1-FB4FE88A9613}" type="slidenum">
              <a:rPr kumimoji="0" lang="en-US" altLang="pt-BR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pt-BR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B4B236-54C7-43D2-B0D1-FB4FE88A9613}" type="slidenum">
              <a:rPr kumimoji="0" lang="en-US" altLang="pt-BR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pt-BR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897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B4B236-54C7-43D2-B0D1-FB4FE88A9613}" type="slidenum">
              <a:rPr kumimoji="0" lang="en-US" altLang="pt-BR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pt-BR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076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B4B236-54C7-43D2-B0D1-FB4FE88A9613}" type="slidenum">
              <a:rPr kumimoji="0" lang="en-US" altLang="pt-BR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pt-BR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314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B4B236-54C7-43D2-B0D1-FB4FE88A9613}" type="slidenum">
              <a:rPr kumimoji="0" lang="en-US" altLang="pt-BR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pt-BR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103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B4B236-54C7-43D2-B0D1-FB4FE88A9613}" type="slidenum">
              <a:rPr kumimoji="0" lang="en-US" altLang="pt-BR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pt-BR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361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B4B236-54C7-43D2-B0D1-FB4FE88A9613}" type="slidenum">
              <a:rPr kumimoji="0" lang="en-US" altLang="pt-BR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pt-BR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850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oleObject" Target="../embeddings/oleObject3.bin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3" descr="vale_c_sm">
            <a:extLst>
              <a:ext uri="{FF2B5EF4-FFF2-40B4-BE49-F238E27FC236}">
                <a16:creationId xmlns:a16="http://schemas.microsoft.com/office/drawing/2014/main" id="{673F647C-8DDB-4B2E-B881-5543012B6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533" y="280988"/>
            <a:ext cx="3194051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6" descr="Vale_violet_small_cover">
            <a:extLst>
              <a:ext uri="{FF2B5EF4-FFF2-40B4-BE49-F238E27FC236}">
                <a16:creationId xmlns:a16="http://schemas.microsoft.com/office/drawing/2014/main" id="{A7916F5B-0CBE-4BFC-AA6E-0163FB40F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5101"/>
            <a:ext cx="12194117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9967" y="3076576"/>
            <a:ext cx="7080251" cy="588963"/>
          </a:xfrm>
        </p:spPr>
        <p:txBody>
          <a:bodyPr/>
          <a:lstStyle>
            <a:lvl1pPr>
              <a:lnSpc>
                <a:spcPct val="50000"/>
              </a:lnSpc>
              <a:spcBef>
                <a:spcPct val="60000"/>
              </a:spcBef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Clique para </a:t>
            </a:r>
            <a:r>
              <a:rPr lang="en-US" err="1"/>
              <a:t>editar</a:t>
            </a:r>
            <a:r>
              <a:rPr lang="en-US"/>
              <a:t> o </a:t>
            </a:r>
            <a:r>
              <a:rPr lang="en-US" err="1"/>
              <a:t>estilo</a:t>
            </a:r>
            <a:r>
              <a:rPr lang="en-US"/>
              <a:t> do </a:t>
            </a:r>
            <a:r>
              <a:rPr lang="en-US" err="1"/>
              <a:t>subtítulo</a:t>
            </a:r>
            <a:r>
              <a:rPr lang="en-US"/>
              <a:t> </a:t>
            </a:r>
            <a:r>
              <a:rPr lang="en-US" err="1"/>
              <a:t>mestre</a:t>
            </a:r>
            <a:endParaRPr lang="en-US"/>
          </a:p>
        </p:txBody>
      </p:sp>
      <p:sp>
        <p:nvSpPr>
          <p:cNvPr id="19502" name="Rectangle 46"/>
          <p:cNvSpPr>
            <a:spLocks noGrp="1" noChangeArrowheads="1"/>
          </p:cNvSpPr>
          <p:nvPr>
            <p:ph type="ctrTitle" sz="quarter"/>
          </p:nvPr>
        </p:nvSpPr>
        <p:spPr>
          <a:xfrm>
            <a:off x="541867" y="1793875"/>
            <a:ext cx="10363200" cy="1143000"/>
          </a:xfrm>
        </p:spPr>
        <p:txBody>
          <a:bodyPr/>
          <a:lstStyle>
            <a:lvl1pPr>
              <a:defRPr sz="46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Clique para </a:t>
            </a:r>
            <a:r>
              <a:rPr lang="en-US" err="1"/>
              <a:t>editar</a:t>
            </a:r>
            <a:r>
              <a:rPr lang="en-US"/>
              <a:t> o </a:t>
            </a:r>
            <a:r>
              <a:rPr lang="en-US" err="1"/>
              <a:t>estilo</a:t>
            </a:r>
            <a:r>
              <a:rPr lang="en-US"/>
              <a:t> do </a:t>
            </a:r>
            <a:r>
              <a:rPr lang="en-US" err="1"/>
              <a:t>título</a:t>
            </a:r>
            <a:r>
              <a:rPr lang="en-US"/>
              <a:t> </a:t>
            </a:r>
            <a:r>
              <a:rPr lang="en-US" err="1"/>
              <a:t>mestre</a:t>
            </a:r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66070A0-9A2B-4EFE-92CB-E671F800A0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579968" y="422276"/>
            <a:ext cx="1680633" cy="309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438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 para </a:t>
            </a:r>
            <a:r>
              <a:rPr lang="en-US" err="1"/>
              <a:t>editar</a:t>
            </a:r>
            <a:r>
              <a:rPr lang="en-US"/>
              <a:t> o </a:t>
            </a:r>
            <a:r>
              <a:rPr lang="en-US" err="1"/>
              <a:t>estilo</a:t>
            </a:r>
            <a:r>
              <a:rPr lang="en-US"/>
              <a:t> do </a:t>
            </a:r>
            <a:r>
              <a:rPr lang="en-US" err="1"/>
              <a:t>título</a:t>
            </a:r>
            <a:r>
              <a:rPr lang="en-US"/>
              <a:t> </a:t>
            </a:r>
            <a:r>
              <a:rPr lang="en-US" err="1"/>
              <a:t>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Clique para </a:t>
            </a:r>
            <a:r>
              <a:rPr lang="en-US" err="1"/>
              <a:t>editar</a:t>
            </a:r>
            <a:r>
              <a:rPr lang="en-US"/>
              <a:t> </a:t>
            </a:r>
            <a:r>
              <a:rPr lang="en-US" err="1"/>
              <a:t>os</a:t>
            </a:r>
            <a:r>
              <a:rPr lang="en-US"/>
              <a:t> </a:t>
            </a:r>
            <a:r>
              <a:rPr lang="en-US" err="1"/>
              <a:t>estilos</a:t>
            </a:r>
            <a:r>
              <a:rPr lang="en-US"/>
              <a:t> do </a:t>
            </a:r>
            <a:r>
              <a:rPr lang="en-US" err="1"/>
              <a:t>texto</a:t>
            </a:r>
            <a:r>
              <a:rPr lang="en-US"/>
              <a:t> </a:t>
            </a:r>
            <a:r>
              <a:rPr lang="en-US" err="1"/>
              <a:t>mestre</a:t>
            </a:r>
            <a:endParaRPr lang="en-US"/>
          </a:p>
          <a:p>
            <a:pPr lvl="1"/>
            <a:r>
              <a:rPr lang="en-US"/>
              <a:t>Segundo </a:t>
            </a:r>
            <a:r>
              <a:rPr lang="en-US" err="1"/>
              <a:t>nível</a:t>
            </a:r>
            <a:endParaRPr lang="en-US"/>
          </a:p>
          <a:p>
            <a:pPr lvl="2"/>
            <a:r>
              <a:rPr lang="en-US" err="1"/>
              <a:t>Terceiro</a:t>
            </a:r>
            <a:r>
              <a:rPr lang="en-US"/>
              <a:t> </a:t>
            </a:r>
            <a:r>
              <a:rPr lang="en-US" err="1"/>
              <a:t>nível</a:t>
            </a:r>
            <a:endParaRPr lang="en-US"/>
          </a:p>
          <a:p>
            <a:pPr lvl="3"/>
            <a:r>
              <a:rPr lang="en-US"/>
              <a:t>Quarto </a:t>
            </a:r>
            <a:r>
              <a:rPr lang="en-US" err="1"/>
              <a:t>nível</a:t>
            </a:r>
            <a:endParaRPr lang="en-US"/>
          </a:p>
          <a:p>
            <a:pPr lvl="4"/>
            <a:r>
              <a:rPr lang="en-US"/>
              <a:t>Quinto </a:t>
            </a:r>
            <a:r>
              <a:rPr lang="en-US" err="1"/>
              <a:t>nível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14EAA70-F5A5-408A-9367-CFC8579FC09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5BBA6-4A00-480F-8EC8-C28FC30416B0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21430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54017" y="115889"/>
            <a:ext cx="2758016" cy="6054725"/>
          </a:xfrm>
        </p:spPr>
        <p:txBody>
          <a:bodyPr vert="eaVert"/>
          <a:lstStyle/>
          <a:p>
            <a:r>
              <a:rPr lang="en-US"/>
              <a:t>Clique para </a:t>
            </a:r>
            <a:r>
              <a:rPr lang="en-US" err="1"/>
              <a:t>editar</a:t>
            </a:r>
            <a:r>
              <a:rPr lang="en-US"/>
              <a:t> o </a:t>
            </a:r>
            <a:r>
              <a:rPr lang="en-US" err="1"/>
              <a:t>estilo</a:t>
            </a:r>
            <a:r>
              <a:rPr lang="en-US"/>
              <a:t> do </a:t>
            </a:r>
            <a:r>
              <a:rPr lang="en-US" err="1"/>
              <a:t>título</a:t>
            </a:r>
            <a:r>
              <a:rPr lang="en-US"/>
              <a:t> </a:t>
            </a:r>
            <a:r>
              <a:rPr lang="en-US" err="1"/>
              <a:t>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79967" y="115889"/>
            <a:ext cx="8070851" cy="6054725"/>
          </a:xfrm>
        </p:spPr>
        <p:txBody>
          <a:bodyPr vert="eaVert"/>
          <a:lstStyle/>
          <a:p>
            <a:pPr lvl="0"/>
            <a:r>
              <a:rPr lang="en-US"/>
              <a:t>Clique para </a:t>
            </a:r>
            <a:r>
              <a:rPr lang="en-US" err="1"/>
              <a:t>editar</a:t>
            </a:r>
            <a:r>
              <a:rPr lang="en-US"/>
              <a:t> </a:t>
            </a:r>
            <a:r>
              <a:rPr lang="en-US" err="1"/>
              <a:t>os</a:t>
            </a:r>
            <a:r>
              <a:rPr lang="en-US"/>
              <a:t> </a:t>
            </a:r>
            <a:r>
              <a:rPr lang="en-US" err="1"/>
              <a:t>estilos</a:t>
            </a:r>
            <a:r>
              <a:rPr lang="en-US"/>
              <a:t> do </a:t>
            </a:r>
            <a:r>
              <a:rPr lang="en-US" err="1"/>
              <a:t>texto</a:t>
            </a:r>
            <a:r>
              <a:rPr lang="en-US"/>
              <a:t> </a:t>
            </a:r>
            <a:r>
              <a:rPr lang="en-US" err="1"/>
              <a:t>mestre</a:t>
            </a:r>
            <a:endParaRPr lang="en-US"/>
          </a:p>
          <a:p>
            <a:pPr lvl="1"/>
            <a:r>
              <a:rPr lang="en-US"/>
              <a:t>Segundo </a:t>
            </a:r>
            <a:r>
              <a:rPr lang="en-US" err="1"/>
              <a:t>nível</a:t>
            </a:r>
            <a:endParaRPr lang="en-US"/>
          </a:p>
          <a:p>
            <a:pPr lvl="2"/>
            <a:r>
              <a:rPr lang="en-US" err="1"/>
              <a:t>Terceiro</a:t>
            </a:r>
            <a:r>
              <a:rPr lang="en-US"/>
              <a:t> </a:t>
            </a:r>
            <a:r>
              <a:rPr lang="en-US" err="1"/>
              <a:t>nível</a:t>
            </a:r>
            <a:endParaRPr lang="en-US"/>
          </a:p>
          <a:p>
            <a:pPr lvl="3"/>
            <a:r>
              <a:rPr lang="en-US"/>
              <a:t>Quarto </a:t>
            </a:r>
            <a:r>
              <a:rPr lang="en-US" err="1"/>
              <a:t>nível</a:t>
            </a:r>
            <a:endParaRPr lang="en-US"/>
          </a:p>
          <a:p>
            <a:pPr lvl="4"/>
            <a:r>
              <a:rPr lang="en-US"/>
              <a:t>Quinto </a:t>
            </a:r>
            <a:r>
              <a:rPr lang="en-US" err="1"/>
              <a:t>nível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A135735-3A98-4EE4-8FB1-9EBA2CC5E2C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15A81-BE03-410B-82E9-59F162AB0DF8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193453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sória SEM Foto_1opçãodec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1" hidden="1">
            <a:extLst>
              <a:ext uri="{FF2B5EF4-FFF2-40B4-BE49-F238E27FC236}">
                <a16:creationId xmlns:a16="http://schemas.microsoft.com/office/drawing/2014/main" id="{7C2E02A5-4200-48C0-8BB8-8C073F212C3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3" imgW="360" imgH="360" progId="TCLayout.ActiveDocument.1">
                  <p:embed/>
                </p:oleObj>
              </mc:Choice>
              <mc:Fallback>
                <p:oleObj name="Slide do think-cell" r:id="rId3" imgW="360" imgH="360" progId="TCLayout.ActiveDocument.1">
                  <p:embed/>
                  <p:pic>
                    <p:nvPicPr>
                      <p:cNvPr id="4" name="Objeto 1" hidden="1">
                        <a:extLst>
                          <a:ext uri="{FF2B5EF4-FFF2-40B4-BE49-F238E27FC236}">
                            <a16:creationId xmlns:a16="http://schemas.microsoft.com/office/drawing/2014/main" id="{7C2E02A5-4200-48C0-8BB8-8C073F212C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74" descr="vale_c_sm">
            <a:extLst>
              <a:ext uri="{FF2B5EF4-FFF2-40B4-BE49-F238E27FC236}">
                <a16:creationId xmlns:a16="http://schemas.microsoft.com/office/drawing/2014/main" id="{01579583-C76B-4D9A-88F6-7CE97B6E6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401" y="6234114"/>
            <a:ext cx="1595967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3015EAAE-357C-43BC-BFB1-B3689E69976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E7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89556" y="-48056"/>
            <a:ext cx="5195869" cy="6130323"/>
          </a:xfrm>
        </p:spPr>
        <p:txBody>
          <a:bodyPr anchor="ctr">
            <a:noAutofit/>
          </a:bodyPr>
          <a:lstStyle>
            <a:lvl1pPr>
              <a:defRPr sz="80000" b="1" spc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/>
              <a:t>Clique para </a:t>
            </a:r>
            <a:r>
              <a:rPr lang="en-US" err="1"/>
              <a:t>editar</a:t>
            </a:r>
            <a:r>
              <a:rPr lang="en-US"/>
              <a:t> o </a:t>
            </a:r>
            <a:r>
              <a:rPr lang="en-US" err="1"/>
              <a:t>título</a:t>
            </a:r>
            <a:r>
              <a:rPr lang="en-US"/>
              <a:t> </a:t>
            </a:r>
            <a:r>
              <a:rPr lang="en-US" err="1"/>
              <a:t>mestre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588000" y="3721101"/>
            <a:ext cx="5858933" cy="2146301"/>
          </a:xfrm>
        </p:spPr>
        <p:txBody>
          <a:bodyPr>
            <a:noAutofit/>
          </a:bodyPr>
          <a:lstStyle>
            <a:lvl1pPr>
              <a:defRPr sz="3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Clique para </a:t>
            </a:r>
            <a:r>
              <a:rPr lang="en-US" err="1"/>
              <a:t>editar</a:t>
            </a:r>
            <a:r>
              <a:rPr lang="en-US"/>
              <a:t> o </a:t>
            </a:r>
            <a:r>
              <a:rPr lang="en-US" err="1"/>
              <a:t>texto</a:t>
            </a:r>
            <a:r>
              <a:rPr lang="en-US"/>
              <a:t> </a:t>
            </a:r>
            <a:r>
              <a:rPr lang="en-US" err="1"/>
              <a:t>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k object 16">
            <a:extLst>
              <a:ext uri="{FF2B5EF4-FFF2-40B4-BE49-F238E27FC236}">
                <a16:creationId xmlns:a16="http://schemas.microsoft.com/office/drawing/2014/main" id="{67A252FA-11FE-42D3-915D-56287AE92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5401" y="6234114"/>
            <a:ext cx="1595967" cy="6111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2400"/>
          </a:p>
        </p:txBody>
      </p:sp>
      <p:sp>
        <p:nvSpPr>
          <p:cNvPr id="4" name="bk object 17">
            <a:extLst>
              <a:ext uri="{FF2B5EF4-FFF2-40B4-BE49-F238E27FC236}">
                <a16:creationId xmlns:a16="http://schemas.microsoft.com/office/drawing/2014/main" id="{8790EB51-8B40-4103-94F3-8BFF5F87335A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0 w 9144000"/>
              <a:gd name="T1" fmla="*/ 6858000 h 6858000"/>
              <a:gd name="T2" fmla="*/ 9144000 w 9144000"/>
              <a:gd name="T3" fmla="*/ 6858000 h 6858000"/>
              <a:gd name="T4" fmla="*/ 9144000 w 9144000"/>
              <a:gd name="T5" fmla="*/ 0 h 6858000"/>
              <a:gd name="T6" fmla="*/ 0 w 9144000"/>
              <a:gd name="T7" fmla="*/ 0 h 6858000"/>
              <a:gd name="T8" fmla="*/ 0 w 9144000"/>
              <a:gd name="T9" fmla="*/ 6858000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7D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z="24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b="0" i="0">
                <a:solidFill>
                  <a:srgbClr val="007D7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76EE39A8-8152-4268-BE63-771CDDE0DE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0"/>
            <a:ext cx="0" cy="0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4">
            <a:extLst>
              <a:ext uri="{FF2B5EF4-FFF2-40B4-BE49-F238E27FC236}">
                <a16:creationId xmlns:a16="http://schemas.microsoft.com/office/drawing/2014/main" id="{15D95E9C-0947-4693-94C6-E193BBA6829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0" y="0"/>
            <a:ext cx="0" cy="0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09A639B6-1B61-43C8-AACE-8BA1663AC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25400">
              <a:spcBef>
                <a:spcPts val="15"/>
              </a:spcBef>
              <a:defRPr sz="900" b="1" i="0" spc="-5">
                <a:solidFill>
                  <a:srgbClr val="747678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F4828BEB-CA43-408C-B150-DFE149991EC6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6673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70367-14D0-4B5F-85A8-FFBCBAFD0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ABF6D2-47D1-4FB7-89D6-3E9866CA8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5662BE-D395-49D4-817F-0F7C7899D34B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802396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PA - Fonte Ar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2BBF43F-0F3E-4F1E-96F2-07B3C53AD75B}"/>
              </a:ext>
            </a:extLst>
          </p:cNvPr>
          <p:cNvSpPr/>
          <p:nvPr userDrawn="1"/>
        </p:nvSpPr>
        <p:spPr>
          <a:xfrm>
            <a:off x="1" y="5889626"/>
            <a:ext cx="10096500" cy="968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pt-BR" sz="18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1B6E6A-327F-4C16-A1E6-634776CBF233}"/>
              </a:ext>
            </a:extLst>
          </p:cNvPr>
          <p:cNvSpPr/>
          <p:nvPr userDrawn="1"/>
        </p:nvSpPr>
        <p:spPr>
          <a:xfrm>
            <a:off x="0" y="6635750"/>
            <a:ext cx="12192000" cy="222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pt-BR" sz="18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818B3F-A2CD-478E-A4A4-EAB94C3086A5}"/>
              </a:ext>
            </a:extLst>
          </p:cNvPr>
          <p:cNvSpPr/>
          <p:nvPr userDrawn="1"/>
        </p:nvSpPr>
        <p:spPr>
          <a:xfrm>
            <a:off x="0" y="4108450"/>
            <a:ext cx="12192000" cy="141288"/>
          </a:xfrm>
          <a:prstGeom prst="rect">
            <a:avLst/>
          </a:prstGeom>
          <a:solidFill>
            <a:srgbClr val="007E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altLang="pt-BR" sz="1800" kern="0" noProof="0">
              <a:solidFill>
                <a:srgbClr val="FFFFFF"/>
              </a:solidFill>
              <a:latin typeface="Calibri" pitchFamily="34" charset="0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16" y="4513134"/>
            <a:ext cx="10648968" cy="1073111"/>
          </a:xfrm>
        </p:spPr>
        <p:txBody>
          <a:bodyPr>
            <a:noAutofit/>
          </a:bodyPr>
          <a:lstStyle>
            <a:lvl1pPr algn="l">
              <a:defRPr sz="3300" b="1" cap="none">
                <a:solidFill>
                  <a:srgbClr val="74767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16" y="5586240"/>
            <a:ext cx="8879435" cy="341312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rgbClr val="7476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4134556"/>
          </a:xfrm>
        </p:spPr>
        <p:txBody>
          <a:bodyPr rtlCol="0">
            <a:normAutofit/>
          </a:bodyPr>
          <a:lstStyle/>
          <a:p>
            <a:pPr lvl="0"/>
            <a:r>
              <a:rPr lang="en-US" noProof="0">
                <a:sym typeface="Arial"/>
              </a:rPr>
              <a:t>Clique no ícone para adicionar uma imagem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1"/>
          </p:nvPr>
        </p:nvSpPr>
        <p:spPr>
          <a:xfrm>
            <a:off x="677316" y="6098471"/>
            <a:ext cx="8879435" cy="34131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Contendo o nome do apresentador	   E a data (xx/xx/xxxx)</a:t>
            </a:r>
          </a:p>
        </p:txBody>
      </p:sp>
    </p:spTree>
    <p:extLst>
      <p:ext uri="{BB962C8B-B14F-4D97-AF65-F5344CB8AC3E}">
        <p14:creationId xmlns:p14="http://schemas.microsoft.com/office/powerpoint/2010/main" val="3544534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+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745054" y="566317"/>
            <a:ext cx="10578127" cy="1145109"/>
          </a:xfrm>
        </p:spPr>
        <p:txBody>
          <a:bodyPr anchorCtr="0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759472" y="2107837"/>
            <a:ext cx="10561925" cy="3712783"/>
          </a:xfrm>
        </p:spPr>
        <p:txBody>
          <a:bodyPr>
            <a:normAutofit/>
          </a:bodyPr>
          <a:lstStyle>
            <a:lvl1pPr algn="l">
              <a:defRPr sz="1600">
                <a:solidFill>
                  <a:srgbClr val="747678"/>
                </a:solidFill>
                <a:latin typeface="Arial"/>
                <a:cs typeface="Arial"/>
              </a:defRPr>
            </a:lvl1pPr>
            <a:lvl2pPr algn="l">
              <a:defRPr sz="1800">
                <a:solidFill>
                  <a:srgbClr val="747678"/>
                </a:solidFill>
                <a:latin typeface="Arial"/>
                <a:cs typeface="Arial"/>
              </a:defRPr>
            </a:lvl2pPr>
            <a:lvl3pPr algn="l">
              <a:defRPr sz="1800">
                <a:solidFill>
                  <a:srgbClr val="747678"/>
                </a:solidFill>
                <a:latin typeface="Arial"/>
                <a:cs typeface="Arial"/>
              </a:defRPr>
            </a:lvl3pPr>
            <a:lvl4pPr algn="l">
              <a:defRPr sz="1800">
                <a:solidFill>
                  <a:srgbClr val="747678"/>
                </a:solidFill>
                <a:latin typeface="Arial"/>
                <a:cs typeface="Arial"/>
              </a:defRPr>
            </a:lvl4pPr>
            <a:lvl5pPr algn="l">
              <a:defRPr sz="1800">
                <a:solidFill>
                  <a:srgbClr val="747678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0819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_1opçãodec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0D5DBDCC-C63B-4E64-8F53-995D2F716E4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E7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7E7A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AABBBC8-9BEC-4E61-BF9A-D3EFCDFB6E22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5593027" y="2322778"/>
            <a:ext cx="8405813" cy="1617133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ts val="1824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sz="19000" b="1" spc="-2000">
              <a:solidFill>
                <a:srgbClr val="FFFFFF">
                  <a:alpha val="60000"/>
                </a:srgb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51243" y="837516"/>
            <a:ext cx="9125693" cy="5313405"/>
          </a:xfrm>
        </p:spPr>
        <p:txBody>
          <a:bodyPr anchor="ctr">
            <a:normAutofit/>
          </a:bodyPr>
          <a:lstStyle>
            <a:lvl1pPr marL="457200" indent="-457200">
              <a:buAutoNum type="arabicPeriod"/>
              <a:defRPr sz="2000" b="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Clique para </a:t>
            </a:r>
            <a:r>
              <a:rPr lang="en-US" err="1"/>
              <a:t>editar</a:t>
            </a:r>
            <a:r>
              <a:rPr lang="en-US"/>
              <a:t> o </a:t>
            </a:r>
            <a:r>
              <a:rPr lang="en-US" err="1"/>
              <a:t>texto</a:t>
            </a:r>
            <a:r>
              <a:rPr lang="en-US"/>
              <a:t> </a:t>
            </a:r>
            <a:r>
              <a:rPr lang="en-US" err="1"/>
              <a:t>mestre</a:t>
            </a:r>
            <a:endParaRPr lang="en-US"/>
          </a:p>
          <a:p>
            <a:pPr lvl="1"/>
            <a:r>
              <a:rPr lang="en-US"/>
              <a:t>Segundo </a:t>
            </a:r>
            <a:r>
              <a:rPr lang="en-US" err="1"/>
              <a:t>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5437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185401" y="6234112"/>
            <a:ext cx="1595967" cy="611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747678"/>
                </a:solidFill>
                <a:latin typeface="Arial"/>
                <a:cs typeface="Arial"/>
              </a:defRPr>
            </a:lvl1pPr>
          </a:lstStyle>
          <a:p>
            <a:pPr marL="25400">
              <a:spcBef>
                <a:spcPts val="15"/>
              </a:spcBef>
            </a:pPr>
            <a:fld id="{81D60167-4931-47E6-BA6A-407CBD079E47}" type="slidenum">
              <a:rPr lang="pt-BR" spc="-5" smtClean="0"/>
              <a:pPr marL="25400">
                <a:spcBef>
                  <a:spcPts val="15"/>
                </a:spcBef>
              </a:pPr>
              <a:t>‹nº›</a:t>
            </a:fld>
            <a:endParaRPr lang="pt-BR" spc="-5"/>
          </a:p>
        </p:txBody>
      </p:sp>
    </p:spTree>
    <p:extLst>
      <p:ext uri="{BB962C8B-B14F-4D97-AF65-F5344CB8AC3E}">
        <p14:creationId xmlns:p14="http://schemas.microsoft.com/office/powerpoint/2010/main" val="2839156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1" hidden="1">
            <a:extLst>
              <a:ext uri="{FF2B5EF4-FFF2-40B4-BE49-F238E27FC236}">
                <a16:creationId xmlns:a16="http://schemas.microsoft.com/office/drawing/2014/main" id="{807234D6-C9E1-4896-9C2A-C591C33065F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4" imgW="360" imgH="360" progId="TCLayout.ActiveDocument.1">
                  <p:embed/>
                </p:oleObj>
              </mc:Choice>
              <mc:Fallback>
                <p:oleObj name="Slide do think-cell" r:id="rId4" imgW="360" imgH="360" progId="TCLayout.ActiveDocument.1">
                  <p:embed/>
                  <p:pic>
                    <p:nvPicPr>
                      <p:cNvPr id="4" name="Objeto 1" hidden="1">
                        <a:extLst>
                          <a:ext uri="{FF2B5EF4-FFF2-40B4-BE49-F238E27FC236}">
                            <a16:creationId xmlns:a16="http://schemas.microsoft.com/office/drawing/2014/main" id="{807234D6-C9E1-4896-9C2A-C591C33065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74" descr="vale_c_sm">
            <a:extLst>
              <a:ext uri="{FF2B5EF4-FFF2-40B4-BE49-F238E27FC236}">
                <a16:creationId xmlns:a16="http://schemas.microsoft.com/office/drawing/2014/main" id="{9A50D251-5338-48B4-9C33-985E98404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401" y="6234114"/>
            <a:ext cx="1595967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to 6" hidden="1">
            <a:extLst>
              <a:ext uri="{FF2B5EF4-FFF2-40B4-BE49-F238E27FC236}">
                <a16:creationId xmlns:a16="http://schemas.microsoft.com/office/drawing/2014/main" id="{7E57E9E9-A0E1-498F-A2C4-F57330CC153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7" imgW="360" imgH="360" progId="TCLayout.ActiveDocument.1">
                  <p:embed/>
                </p:oleObj>
              </mc:Choice>
              <mc:Fallback>
                <p:oleObj name="Slide do think-cell" r:id="rId7" imgW="360" imgH="360" progId="TCLayout.ActiveDocument.1">
                  <p:embed/>
                  <p:pic>
                    <p:nvPicPr>
                      <p:cNvPr id="6" name="Objeto 6" hidden="1">
                        <a:extLst>
                          <a:ext uri="{FF2B5EF4-FFF2-40B4-BE49-F238E27FC236}">
                            <a16:creationId xmlns:a16="http://schemas.microsoft.com/office/drawing/2014/main" id="{7E57E9E9-A0E1-498F-A2C4-F57330CC15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 para </a:t>
            </a:r>
            <a:r>
              <a:rPr lang="en-US" err="1"/>
              <a:t>editar</a:t>
            </a:r>
            <a:r>
              <a:rPr lang="en-US"/>
              <a:t> o </a:t>
            </a:r>
            <a:r>
              <a:rPr lang="en-US" err="1"/>
              <a:t>estilo</a:t>
            </a:r>
            <a:r>
              <a:rPr lang="en-US"/>
              <a:t> do </a:t>
            </a:r>
            <a:r>
              <a:rPr lang="en-US" err="1"/>
              <a:t>título</a:t>
            </a:r>
            <a:r>
              <a:rPr lang="en-US"/>
              <a:t> </a:t>
            </a:r>
            <a:r>
              <a:rPr lang="en-US" err="1"/>
              <a:t>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Clique para </a:t>
            </a:r>
            <a:r>
              <a:rPr lang="en-US" err="1"/>
              <a:t>editar</a:t>
            </a:r>
            <a:r>
              <a:rPr lang="en-US"/>
              <a:t> </a:t>
            </a:r>
            <a:r>
              <a:rPr lang="en-US" err="1"/>
              <a:t>os</a:t>
            </a:r>
            <a:r>
              <a:rPr lang="en-US"/>
              <a:t> </a:t>
            </a:r>
            <a:r>
              <a:rPr lang="en-US" err="1"/>
              <a:t>estilos</a:t>
            </a:r>
            <a:r>
              <a:rPr lang="en-US"/>
              <a:t> do </a:t>
            </a:r>
            <a:r>
              <a:rPr lang="en-US" err="1"/>
              <a:t>texto</a:t>
            </a:r>
            <a:r>
              <a:rPr lang="en-US"/>
              <a:t> </a:t>
            </a:r>
            <a:r>
              <a:rPr lang="en-US" err="1"/>
              <a:t>mestre</a:t>
            </a:r>
            <a:endParaRPr lang="en-US"/>
          </a:p>
          <a:p>
            <a:pPr lvl="1"/>
            <a:r>
              <a:rPr lang="en-US"/>
              <a:t>Segundo </a:t>
            </a:r>
            <a:r>
              <a:rPr lang="en-US" err="1"/>
              <a:t>nível</a:t>
            </a:r>
            <a:endParaRPr lang="en-US"/>
          </a:p>
          <a:p>
            <a:pPr lvl="2"/>
            <a:r>
              <a:rPr lang="en-US" err="1"/>
              <a:t>Terceiro</a:t>
            </a:r>
            <a:r>
              <a:rPr lang="en-US"/>
              <a:t> </a:t>
            </a:r>
            <a:r>
              <a:rPr lang="en-US" err="1"/>
              <a:t>nível</a:t>
            </a:r>
            <a:endParaRPr lang="en-US"/>
          </a:p>
          <a:p>
            <a:pPr lvl="3"/>
            <a:r>
              <a:rPr lang="en-US"/>
              <a:t>Quarto </a:t>
            </a:r>
            <a:r>
              <a:rPr lang="en-US" err="1"/>
              <a:t>nível</a:t>
            </a:r>
            <a:endParaRPr lang="en-US"/>
          </a:p>
          <a:p>
            <a:pPr lvl="4"/>
            <a:r>
              <a:rPr lang="en-US"/>
              <a:t>Quinto </a:t>
            </a:r>
            <a:r>
              <a:rPr lang="en-US" err="1"/>
              <a:t>nível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1AA949-A506-4AC2-9269-DE071FEA10F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8338A-C9C4-4251-8A25-4F8FBD9DEED1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398014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Clique para </a:t>
            </a:r>
            <a:r>
              <a:rPr lang="en-US" err="1"/>
              <a:t>editar</a:t>
            </a:r>
            <a:r>
              <a:rPr lang="en-US"/>
              <a:t> o </a:t>
            </a:r>
            <a:r>
              <a:rPr lang="en-US" err="1"/>
              <a:t>estilo</a:t>
            </a:r>
            <a:r>
              <a:rPr lang="en-US"/>
              <a:t> do </a:t>
            </a:r>
            <a:r>
              <a:rPr lang="en-US" err="1"/>
              <a:t>título</a:t>
            </a:r>
            <a:r>
              <a:rPr lang="en-US"/>
              <a:t> </a:t>
            </a:r>
            <a:r>
              <a:rPr lang="en-US" err="1"/>
              <a:t>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Clique para </a:t>
            </a:r>
            <a:r>
              <a:rPr lang="en-US" err="1"/>
              <a:t>editar</a:t>
            </a:r>
            <a:r>
              <a:rPr lang="en-US"/>
              <a:t> </a:t>
            </a:r>
            <a:r>
              <a:rPr lang="en-US" err="1"/>
              <a:t>os</a:t>
            </a:r>
            <a:r>
              <a:rPr lang="en-US"/>
              <a:t> </a:t>
            </a:r>
            <a:r>
              <a:rPr lang="en-US" err="1"/>
              <a:t>estilos</a:t>
            </a:r>
            <a:r>
              <a:rPr lang="en-US"/>
              <a:t> do </a:t>
            </a:r>
            <a:r>
              <a:rPr lang="en-US" err="1"/>
              <a:t>texto</a:t>
            </a:r>
            <a:r>
              <a:rPr lang="en-US"/>
              <a:t> </a:t>
            </a:r>
            <a:r>
              <a:rPr lang="en-US" err="1"/>
              <a:t>mestre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A372055-8AE6-49E2-99A1-76AE0E4E9BF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B8C47-F239-42EA-821A-BB798B7E16C8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532375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 para </a:t>
            </a:r>
            <a:r>
              <a:rPr lang="en-US" err="1"/>
              <a:t>editar</a:t>
            </a:r>
            <a:r>
              <a:rPr lang="en-US"/>
              <a:t> o </a:t>
            </a:r>
            <a:r>
              <a:rPr lang="en-US" err="1"/>
              <a:t>estilo</a:t>
            </a:r>
            <a:r>
              <a:rPr lang="en-US"/>
              <a:t> do </a:t>
            </a:r>
            <a:r>
              <a:rPr lang="en-US" err="1"/>
              <a:t>título</a:t>
            </a:r>
            <a:r>
              <a:rPr lang="en-US"/>
              <a:t> </a:t>
            </a:r>
            <a:r>
              <a:rPr lang="en-US" err="1"/>
              <a:t>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79968" y="1143000"/>
            <a:ext cx="5414433" cy="5027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 para </a:t>
            </a:r>
            <a:r>
              <a:rPr lang="en-US" err="1"/>
              <a:t>editar</a:t>
            </a:r>
            <a:r>
              <a:rPr lang="en-US"/>
              <a:t> </a:t>
            </a:r>
            <a:r>
              <a:rPr lang="en-US" err="1"/>
              <a:t>os</a:t>
            </a:r>
            <a:r>
              <a:rPr lang="en-US"/>
              <a:t> </a:t>
            </a:r>
            <a:r>
              <a:rPr lang="en-US" err="1"/>
              <a:t>estilos</a:t>
            </a:r>
            <a:r>
              <a:rPr lang="en-US"/>
              <a:t> do </a:t>
            </a:r>
            <a:r>
              <a:rPr lang="en-US" err="1"/>
              <a:t>texto</a:t>
            </a:r>
            <a:r>
              <a:rPr lang="en-US"/>
              <a:t> </a:t>
            </a:r>
            <a:r>
              <a:rPr lang="en-US" err="1"/>
              <a:t>mestre</a:t>
            </a:r>
            <a:endParaRPr lang="en-US"/>
          </a:p>
          <a:p>
            <a:pPr lvl="1"/>
            <a:r>
              <a:rPr lang="en-US"/>
              <a:t>Segundo </a:t>
            </a:r>
            <a:r>
              <a:rPr lang="en-US" err="1"/>
              <a:t>nível</a:t>
            </a:r>
            <a:endParaRPr lang="en-US"/>
          </a:p>
          <a:p>
            <a:pPr lvl="2"/>
            <a:r>
              <a:rPr lang="en-US" err="1"/>
              <a:t>Terceiro</a:t>
            </a:r>
            <a:r>
              <a:rPr lang="en-US"/>
              <a:t> </a:t>
            </a:r>
            <a:r>
              <a:rPr lang="en-US" err="1"/>
              <a:t>nível</a:t>
            </a:r>
            <a:endParaRPr lang="en-US"/>
          </a:p>
          <a:p>
            <a:pPr lvl="3"/>
            <a:r>
              <a:rPr lang="en-US"/>
              <a:t>Quarto </a:t>
            </a:r>
            <a:r>
              <a:rPr lang="en-US" err="1"/>
              <a:t>nível</a:t>
            </a:r>
            <a:endParaRPr lang="en-US"/>
          </a:p>
          <a:p>
            <a:pPr lvl="4"/>
            <a:r>
              <a:rPr lang="en-US"/>
              <a:t>Quinto </a:t>
            </a:r>
            <a:r>
              <a:rPr lang="en-US" err="1"/>
              <a:t>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1" y="1143000"/>
            <a:ext cx="5414433" cy="5027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 para </a:t>
            </a:r>
            <a:r>
              <a:rPr lang="en-US" err="1"/>
              <a:t>editar</a:t>
            </a:r>
            <a:r>
              <a:rPr lang="en-US"/>
              <a:t> </a:t>
            </a:r>
            <a:r>
              <a:rPr lang="en-US" err="1"/>
              <a:t>os</a:t>
            </a:r>
            <a:r>
              <a:rPr lang="en-US"/>
              <a:t> </a:t>
            </a:r>
            <a:r>
              <a:rPr lang="en-US" err="1"/>
              <a:t>estilos</a:t>
            </a:r>
            <a:r>
              <a:rPr lang="en-US"/>
              <a:t> do </a:t>
            </a:r>
            <a:r>
              <a:rPr lang="en-US" err="1"/>
              <a:t>texto</a:t>
            </a:r>
            <a:r>
              <a:rPr lang="en-US"/>
              <a:t> </a:t>
            </a:r>
            <a:r>
              <a:rPr lang="en-US" err="1"/>
              <a:t>mestre</a:t>
            </a:r>
            <a:endParaRPr lang="en-US"/>
          </a:p>
          <a:p>
            <a:pPr lvl="1"/>
            <a:r>
              <a:rPr lang="en-US"/>
              <a:t>Segundo </a:t>
            </a:r>
            <a:r>
              <a:rPr lang="en-US" err="1"/>
              <a:t>nível</a:t>
            </a:r>
            <a:endParaRPr lang="en-US"/>
          </a:p>
          <a:p>
            <a:pPr lvl="2"/>
            <a:r>
              <a:rPr lang="en-US" err="1"/>
              <a:t>Terceiro</a:t>
            </a:r>
            <a:r>
              <a:rPr lang="en-US"/>
              <a:t> </a:t>
            </a:r>
            <a:r>
              <a:rPr lang="en-US" err="1"/>
              <a:t>nível</a:t>
            </a:r>
            <a:endParaRPr lang="en-US"/>
          </a:p>
          <a:p>
            <a:pPr lvl="3"/>
            <a:r>
              <a:rPr lang="en-US"/>
              <a:t>Quarto </a:t>
            </a:r>
            <a:r>
              <a:rPr lang="en-US" err="1"/>
              <a:t>nível</a:t>
            </a:r>
            <a:endParaRPr lang="en-US"/>
          </a:p>
          <a:p>
            <a:pPr lvl="4"/>
            <a:r>
              <a:rPr lang="en-US"/>
              <a:t>Quinto </a:t>
            </a:r>
            <a:r>
              <a:rPr lang="en-US" err="1"/>
              <a:t>nível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792BA85-C6F9-4A7E-9743-AE33AB9C47C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C713E-FB10-4A77-A6E2-717DFB85A742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73718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Clique para </a:t>
            </a:r>
            <a:r>
              <a:rPr lang="en-US" err="1"/>
              <a:t>editar</a:t>
            </a:r>
            <a:r>
              <a:rPr lang="en-US"/>
              <a:t> o </a:t>
            </a:r>
            <a:r>
              <a:rPr lang="en-US" err="1"/>
              <a:t>estilo</a:t>
            </a:r>
            <a:r>
              <a:rPr lang="en-US"/>
              <a:t> do </a:t>
            </a:r>
            <a:r>
              <a:rPr lang="en-US" err="1"/>
              <a:t>título</a:t>
            </a:r>
            <a:r>
              <a:rPr lang="en-US"/>
              <a:t> </a:t>
            </a:r>
            <a:r>
              <a:rPr lang="en-US" err="1"/>
              <a:t>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 para </a:t>
            </a:r>
            <a:r>
              <a:rPr lang="en-US" err="1"/>
              <a:t>editar</a:t>
            </a:r>
            <a:r>
              <a:rPr lang="en-US"/>
              <a:t> </a:t>
            </a:r>
            <a:r>
              <a:rPr lang="en-US" err="1"/>
              <a:t>os</a:t>
            </a:r>
            <a:r>
              <a:rPr lang="en-US"/>
              <a:t> </a:t>
            </a:r>
            <a:r>
              <a:rPr lang="en-US" err="1"/>
              <a:t>estilos</a:t>
            </a:r>
            <a:r>
              <a:rPr lang="en-US"/>
              <a:t> do </a:t>
            </a:r>
            <a:r>
              <a:rPr lang="en-US" err="1"/>
              <a:t>texto</a:t>
            </a:r>
            <a:r>
              <a:rPr lang="en-US"/>
              <a:t> </a:t>
            </a:r>
            <a:r>
              <a:rPr lang="en-US" err="1"/>
              <a:t>mestre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Clique para </a:t>
            </a:r>
            <a:r>
              <a:rPr lang="en-US" err="1"/>
              <a:t>editar</a:t>
            </a:r>
            <a:r>
              <a:rPr lang="en-US"/>
              <a:t> </a:t>
            </a:r>
            <a:r>
              <a:rPr lang="en-US" err="1"/>
              <a:t>os</a:t>
            </a:r>
            <a:r>
              <a:rPr lang="en-US"/>
              <a:t> </a:t>
            </a:r>
            <a:r>
              <a:rPr lang="en-US" err="1"/>
              <a:t>estilos</a:t>
            </a:r>
            <a:r>
              <a:rPr lang="en-US"/>
              <a:t> do </a:t>
            </a:r>
            <a:r>
              <a:rPr lang="en-US" err="1"/>
              <a:t>texto</a:t>
            </a:r>
            <a:r>
              <a:rPr lang="en-US"/>
              <a:t> </a:t>
            </a:r>
            <a:r>
              <a:rPr lang="en-US" err="1"/>
              <a:t>mestre</a:t>
            </a:r>
            <a:endParaRPr lang="en-US"/>
          </a:p>
          <a:p>
            <a:pPr lvl="1"/>
            <a:r>
              <a:rPr lang="en-US"/>
              <a:t>Segundo </a:t>
            </a:r>
            <a:r>
              <a:rPr lang="en-US" err="1"/>
              <a:t>nível</a:t>
            </a:r>
            <a:endParaRPr lang="en-US"/>
          </a:p>
          <a:p>
            <a:pPr lvl="2"/>
            <a:r>
              <a:rPr lang="en-US" err="1"/>
              <a:t>Terceiro</a:t>
            </a:r>
            <a:r>
              <a:rPr lang="en-US"/>
              <a:t> </a:t>
            </a:r>
            <a:r>
              <a:rPr lang="en-US" err="1"/>
              <a:t>nível</a:t>
            </a:r>
            <a:endParaRPr lang="en-US"/>
          </a:p>
          <a:p>
            <a:pPr lvl="3"/>
            <a:r>
              <a:rPr lang="en-US"/>
              <a:t>Quarto </a:t>
            </a:r>
            <a:r>
              <a:rPr lang="en-US" err="1"/>
              <a:t>nível</a:t>
            </a:r>
            <a:endParaRPr lang="en-US"/>
          </a:p>
          <a:p>
            <a:pPr lvl="4"/>
            <a:r>
              <a:rPr lang="en-US"/>
              <a:t>Quinto </a:t>
            </a:r>
            <a:r>
              <a:rPr lang="en-US" err="1"/>
              <a:t>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 para </a:t>
            </a:r>
            <a:r>
              <a:rPr lang="en-US" err="1"/>
              <a:t>editar</a:t>
            </a:r>
            <a:r>
              <a:rPr lang="en-US"/>
              <a:t> </a:t>
            </a:r>
            <a:r>
              <a:rPr lang="en-US" err="1"/>
              <a:t>os</a:t>
            </a:r>
            <a:r>
              <a:rPr lang="en-US"/>
              <a:t> </a:t>
            </a:r>
            <a:r>
              <a:rPr lang="en-US" err="1"/>
              <a:t>estilos</a:t>
            </a:r>
            <a:r>
              <a:rPr lang="en-US"/>
              <a:t> do </a:t>
            </a:r>
            <a:r>
              <a:rPr lang="en-US" err="1"/>
              <a:t>texto</a:t>
            </a:r>
            <a:r>
              <a:rPr lang="en-US"/>
              <a:t> </a:t>
            </a:r>
            <a:r>
              <a:rPr lang="en-US" err="1"/>
              <a:t>mestre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Clique para </a:t>
            </a:r>
            <a:r>
              <a:rPr lang="en-US" err="1"/>
              <a:t>editar</a:t>
            </a:r>
            <a:r>
              <a:rPr lang="en-US"/>
              <a:t> </a:t>
            </a:r>
            <a:r>
              <a:rPr lang="en-US" err="1"/>
              <a:t>os</a:t>
            </a:r>
            <a:r>
              <a:rPr lang="en-US"/>
              <a:t> </a:t>
            </a:r>
            <a:r>
              <a:rPr lang="en-US" err="1"/>
              <a:t>estilos</a:t>
            </a:r>
            <a:r>
              <a:rPr lang="en-US"/>
              <a:t> do </a:t>
            </a:r>
            <a:r>
              <a:rPr lang="en-US" err="1"/>
              <a:t>texto</a:t>
            </a:r>
            <a:r>
              <a:rPr lang="en-US"/>
              <a:t> </a:t>
            </a:r>
            <a:r>
              <a:rPr lang="en-US" err="1"/>
              <a:t>mestre</a:t>
            </a:r>
            <a:endParaRPr lang="en-US"/>
          </a:p>
          <a:p>
            <a:pPr lvl="1"/>
            <a:r>
              <a:rPr lang="en-US"/>
              <a:t>Segundo </a:t>
            </a:r>
            <a:r>
              <a:rPr lang="en-US" err="1"/>
              <a:t>nível</a:t>
            </a:r>
            <a:endParaRPr lang="en-US"/>
          </a:p>
          <a:p>
            <a:pPr lvl="2"/>
            <a:r>
              <a:rPr lang="en-US" err="1"/>
              <a:t>Terceiro</a:t>
            </a:r>
            <a:r>
              <a:rPr lang="en-US"/>
              <a:t> </a:t>
            </a:r>
            <a:r>
              <a:rPr lang="en-US" err="1"/>
              <a:t>nível</a:t>
            </a:r>
            <a:endParaRPr lang="en-US"/>
          </a:p>
          <a:p>
            <a:pPr lvl="3"/>
            <a:r>
              <a:rPr lang="en-US"/>
              <a:t>Quarto </a:t>
            </a:r>
            <a:r>
              <a:rPr lang="en-US" err="1"/>
              <a:t>nível</a:t>
            </a:r>
            <a:endParaRPr lang="en-US"/>
          </a:p>
          <a:p>
            <a:pPr lvl="4"/>
            <a:r>
              <a:rPr lang="en-US"/>
              <a:t>Quinto </a:t>
            </a:r>
            <a:r>
              <a:rPr lang="en-US" err="1"/>
              <a:t>nível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B4BA43-93F3-4C40-845D-93D7BB228B8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62BD7-9A1E-4750-AE63-55F50F74E74A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838208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 para </a:t>
            </a:r>
            <a:r>
              <a:rPr lang="en-US" err="1"/>
              <a:t>editar</a:t>
            </a:r>
            <a:r>
              <a:rPr lang="en-US"/>
              <a:t> o </a:t>
            </a:r>
            <a:r>
              <a:rPr lang="en-US" err="1"/>
              <a:t>estilo</a:t>
            </a:r>
            <a:r>
              <a:rPr lang="en-US"/>
              <a:t> do </a:t>
            </a:r>
            <a:r>
              <a:rPr lang="en-US" err="1"/>
              <a:t>título</a:t>
            </a:r>
            <a:r>
              <a:rPr lang="en-US"/>
              <a:t> </a:t>
            </a:r>
            <a:r>
              <a:rPr lang="en-US" err="1"/>
              <a:t>mestre</a:t>
            </a: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9D2173A2-A04A-4D4A-8732-7327570A2E9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99600-B89E-4D45-9F7C-E5204B082608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568900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C427C8D3-C794-4311-9214-8D06AB99466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DA766-1C03-4A93-AC92-8AAD534ACEB3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04562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Clique para </a:t>
            </a:r>
            <a:r>
              <a:rPr lang="en-US" err="1"/>
              <a:t>editar</a:t>
            </a:r>
            <a:r>
              <a:rPr lang="en-US"/>
              <a:t> o </a:t>
            </a:r>
            <a:r>
              <a:rPr lang="en-US" err="1"/>
              <a:t>estilo</a:t>
            </a:r>
            <a:r>
              <a:rPr lang="en-US"/>
              <a:t> do </a:t>
            </a:r>
            <a:r>
              <a:rPr lang="en-US" err="1"/>
              <a:t>título</a:t>
            </a:r>
            <a:r>
              <a:rPr lang="en-US"/>
              <a:t> </a:t>
            </a:r>
            <a:r>
              <a:rPr lang="en-US" err="1"/>
              <a:t>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Clique para </a:t>
            </a:r>
            <a:r>
              <a:rPr lang="en-US" err="1"/>
              <a:t>editar</a:t>
            </a:r>
            <a:r>
              <a:rPr lang="en-US"/>
              <a:t> </a:t>
            </a:r>
            <a:r>
              <a:rPr lang="en-US" err="1"/>
              <a:t>os</a:t>
            </a:r>
            <a:r>
              <a:rPr lang="en-US"/>
              <a:t> </a:t>
            </a:r>
            <a:r>
              <a:rPr lang="en-US" err="1"/>
              <a:t>estilos</a:t>
            </a:r>
            <a:r>
              <a:rPr lang="en-US"/>
              <a:t> do </a:t>
            </a:r>
            <a:r>
              <a:rPr lang="en-US" err="1"/>
              <a:t>texto</a:t>
            </a:r>
            <a:r>
              <a:rPr lang="en-US"/>
              <a:t> </a:t>
            </a:r>
            <a:r>
              <a:rPr lang="en-US" err="1"/>
              <a:t>mestre</a:t>
            </a:r>
            <a:endParaRPr lang="en-US"/>
          </a:p>
          <a:p>
            <a:pPr lvl="1"/>
            <a:r>
              <a:rPr lang="en-US"/>
              <a:t>Segundo </a:t>
            </a:r>
            <a:r>
              <a:rPr lang="en-US" err="1"/>
              <a:t>nível</a:t>
            </a:r>
            <a:endParaRPr lang="en-US"/>
          </a:p>
          <a:p>
            <a:pPr lvl="2"/>
            <a:r>
              <a:rPr lang="en-US" err="1"/>
              <a:t>Terceiro</a:t>
            </a:r>
            <a:r>
              <a:rPr lang="en-US"/>
              <a:t> </a:t>
            </a:r>
            <a:r>
              <a:rPr lang="en-US" err="1"/>
              <a:t>nível</a:t>
            </a:r>
            <a:endParaRPr lang="en-US"/>
          </a:p>
          <a:p>
            <a:pPr lvl="3"/>
            <a:r>
              <a:rPr lang="en-US"/>
              <a:t>Quarto </a:t>
            </a:r>
            <a:r>
              <a:rPr lang="en-US" err="1"/>
              <a:t>nível</a:t>
            </a:r>
            <a:endParaRPr lang="en-US"/>
          </a:p>
          <a:p>
            <a:pPr lvl="4"/>
            <a:r>
              <a:rPr lang="en-US"/>
              <a:t>Quinto </a:t>
            </a:r>
            <a:r>
              <a:rPr lang="en-US" err="1"/>
              <a:t>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 para </a:t>
            </a:r>
            <a:r>
              <a:rPr lang="en-US" err="1"/>
              <a:t>editar</a:t>
            </a:r>
            <a:r>
              <a:rPr lang="en-US"/>
              <a:t> </a:t>
            </a:r>
            <a:r>
              <a:rPr lang="en-US" err="1"/>
              <a:t>os</a:t>
            </a:r>
            <a:r>
              <a:rPr lang="en-US"/>
              <a:t> </a:t>
            </a:r>
            <a:r>
              <a:rPr lang="en-US" err="1"/>
              <a:t>estilos</a:t>
            </a:r>
            <a:r>
              <a:rPr lang="en-US"/>
              <a:t> do </a:t>
            </a:r>
            <a:r>
              <a:rPr lang="en-US" err="1"/>
              <a:t>texto</a:t>
            </a:r>
            <a:r>
              <a:rPr lang="en-US"/>
              <a:t> </a:t>
            </a:r>
            <a:r>
              <a:rPr lang="en-US" err="1"/>
              <a:t>mestre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8E5531C-5A61-422B-A9DC-6C8327E6969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45400-A7E2-427D-9D94-C77805DA6665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47413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Clique para </a:t>
            </a:r>
            <a:r>
              <a:rPr lang="en-US" err="1"/>
              <a:t>editar</a:t>
            </a:r>
            <a:r>
              <a:rPr lang="en-US"/>
              <a:t> o </a:t>
            </a:r>
            <a:r>
              <a:rPr lang="en-US" err="1"/>
              <a:t>estilo</a:t>
            </a:r>
            <a:r>
              <a:rPr lang="en-US"/>
              <a:t> do </a:t>
            </a:r>
            <a:r>
              <a:rPr lang="en-US" err="1"/>
              <a:t>título</a:t>
            </a:r>
            <a:r>
              <a:rPr lang="en-US"/>
              <a:t> </a:t>
            </a:r>
            <a:r>
              <a:rPr lang="en-US" err="1"/>
              <a:t>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 para </a:t>
            </a:r>
            <a:r>
              <a:rPr lang="en-US" err="1"/>
              <a:t>editar</a:t>
            </a:r>
            <a:r>
              <a:rPr lang="en-US"/>
              <a:t> </a:t>
            </a:r>
            <a:r>
              <a:rPr lang="en-US" err="1"/>
              <a:t>os</a:t>
            </a:r>
            <a:r>
              <a:rPr lang="en-US"/>
              <a:t> </a:t>
            </a:r>
            <a:r>
              <a:rPr lang="en-US" err="1"/>
              <a:t>estilos</a:t>
            </a:r>
            <a:r>
              <a:rPr lang="en-US"/>
              <a:t> do </a:t>
            </a:r>
            <a:r>
              <a:rPr lang="en-US" err="1"/>
              <a:t>texto</a:t>
            </a:r>
            <a:r>
              <a:rPr lang="en-US"/>
              <a:t> </a:t>
            </a:r>
            <a:r>
              <a:rPr lang="en-US" err="1"/>
              <a:t>mestre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3B38F3D-563B-4450-94F2-AA6D14C6F90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4A122-56A4-466F-A48B-288342162B75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013788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to 1" hidden="1">
            <a:extLst>
              <a:ext uri="{FF2B5EF4-FFF2-40B4-BE49-F238E27FC236}">
                <a16:creationId xmlns:a16="http://schemas.microsoft.com/office/drawing/2014/main" id="{C93E5965-243D-434A-9375-C41D761E4C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0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21" imgW="360" imgH="360" progId="TCLayout.ActiveDocument.1">
                  <p:embed/>
                </p:oleObj>
              </mc:Choice>
              <mc:Fallback>
                <p:oleObj name="Slide do think-cell" r:id="rId21" imgW="360" imgH="360" progId="TCLayout.ActiveDocument.1">
                  <p:embed/>
                  <p:pic>
                    <p:nvPicPr>
                      <p:cNvPr id="1026" name="Objeto 1" hidden="1">
                        <a:extLst>
                          <a:ext uri="{FF2B5EF4-FFF2-40B4-BE49-F238E27FC236}">
                            <a16:creationId xmlns:a16="http://schemas.microsoft.com/office/drawing/2014/main" id="{C93E5965-243D-434A-9375-C41D761E4C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2">
            <a:extLst>
              <a:ext uri="{FF2B5EF4-FFF2-40B4-BE49-F238E27FC236}">
                <a16:creationId xmlns:a16="http://schemas.microsoft.com/office/drawing/2014/main" id="{F4F43837-CBC5-4AB0-B655-58AB1C702E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79967" y="115889"/>
            <a:ext cx="1103206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</a:t>
            </a:r>
            <a:r>
              <a:rPr lang="en-US" altLang="pt-BR" err="1"/>
              <a:t>editar</a:t>
            </a:r>
            <a:r>
              <a:rPr lang="en-US" altLang="pt-BR"/>
              <a:t> o </a:t>
            </a:r>
            <a:r>
              <a:rPr lang="en-US" altLang="pt-BR" err="1"/>
              <a:t>estilo</a:t>
            </a:r>
            <a:r>
              <a:rPr lang="en-US" altLang="pt-BR"/>
              <a:t> do </a:t>
            </a:r>
            <a:r>
              <a:rPr lang="en-US" altLang="pt-BR" err="1"/>
              <a:t>título</a:t>
            </a:r>
            <a:r>
              <a:rPr lang="en-US" altLang="pt-BR"/>
              <a:t> </a:t>
            </a:r>
            <a:r>
              <a:rPr lang="en-US" altLang="pt-BR" err="1"/>
              <a:t>mestre</a:t>
            </a:r>
            <a:endParaRPr lang="en-US" altLang="pt-BR"/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95C09FA8-154C-4522-90C7-58BFCC407A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79967" y="1360967"/>
            <a:ext cx="11032067" cy="480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</a:t>
            </a:r>
            <a:r>
              <a:rPr lang="en-US" altLang="pt-BR" err="1"/>
              <a:t>editar</a:t>
            </a:r>
            <a:r>
              <a:rPr lang="en-US" altLang="pt-BR"/>
              <a:t> </a:t>
            </a:r>
            <a:r>
              <a:rPr lang="en-US" altLang="pt-BR" err="1"/>
              <a:t>os</a:t>
            </a:r>
            <a:r>
              <a:rPr lang="en-US" altLang="pt-BR"/>
              <a:t> </a:t>
            </a:r>
            <a:r>
              <a:rPr lang="en-US" altLang="pt-BR" err="1"/>
              <a:t>estilos</a:t>
            </a:r>
            <a:r>
              <a:rPr lang="en-US" altLang="pt-BR"/>
              <a:t> do </a:t>
            </a:r>
            <a:r>
              <a:rPr lang="en-US" altLang="pt-BR" err="1"/>
              <a:t>texto</a:t>
            </a:r>
            <a:r>
              <a:rPr lang="en-US" altLang="pt-BR"/>
              <a:t> </a:t>
            </a:r>
            <a:r>
              <a:rPr lang="en-US" altLang="pt-BR" err="1"/>
              <a:t>mestre</a:t>
            </a:r>
            <a:endParaRPr lang="en-US" altLang="pt-BR"/>
          </a:p>
          <a:p>
            <a:pPr lvl="1"/>
            <a:r>
              <a:rPr lang="en-US" altLang="pt-BR"/>
              <a:t>Segundo </a:t>
            </a:r>
            <a:r>
              <a:rPr lang="en-US" altLang="pt-BR" err="1"/>
              <a:t>nível</a:t>
            </a:r>
            <a:endParaRPr lang="en-US" altLang="pt-BR"/>
          </a:p>
          <a:p>
            <a:pPr lvl="2"/>
            <a:r>
              <a:rPr lang="en-US" altLang="pt-BR" err="1"/>
              <a:t>Terceiro</a:t>
            </a:r>
            <a:r>
              <a:rPr lang="en-US" altLang="pt-BR"/>
              <a:t> </a:t>
            </a:r>
            <a:r>
              <a:rPr lang="en-US" altLang="pt-BR" err="1"/>
              <a:t>nível</a:t>
            </a:r>
            <a:endParaRPr lang="en-US" altLang="pt-BR"/>
          </a:p>
          <a:p>
            <a:pPr lvl="3"/>
            <a:r>
              <a:rPr lang="en-US" altLang="pt-BR"/>
              <a:t>Quarto </a:t>
            </a:r>
            <a:r>
              <a:rPr lang="en-US" altLang="pt-BR" err="1"/>
              <a:t>nível</a:t>
            </a:r>
            <a:endParaRPr lang="en-US" altLang="pt-BR"/>
          </a:p>
          <a:p>
            <a:pPr lvl="4"/>
            <a:r>
              <a:rPr lang="en-US" altLang="pt-BR"/>
              <a:t>Quinto </a:t>
            </a:r>
            <a:r>
              <a:rPr lang="en-US" altLang="pt-BR" err="1"/>
              <a:t>nível</a:t>
            </a:r>
            <a:endParaRPr lang="en-US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099AE25-10F3-4F7B-A219-6EA446DC9BD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9967" y="6556375"/>
            <a:ext cx="38946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b="1">
                <a:solidFill>
                  <a:srgbClr val="747678"/>
                </a:solidFill>
              </a:defRPr>
            </a:lvl1pPr>
          </a:lstStyle>
          <a:p>
            <a:pPr>
              <a:defRPr/>
            </a:pPr>
            <a:fld id="{775662BE-D395-49D4-817F-0F7C7899D34B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  <p:pic>
        <p:nvPicPr>
          <p:cNvPr id="2" name="Picture 74" descr="vale_c_sm">
            <a:extLst>
              <a:ext uri="{FF2B5EF4-FFF2-40B4-BE49-F238E27FC236}">
                <a16:creationId xmlns:a16="http://schemas.microsoft.com/office/drawing/2014/main" id="{49C64C19-33E8-4E20-8171-89862AE26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401" y="6234114"/>
            <a:ext cx="1595967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6778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7E7A"/>
          </a:solidFill>
          <a:latin typeface="Arial Black" panose="020B0A0402010202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7E7A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7E7A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7E7A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7E7A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7E7A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7E7A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7E7A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7E7A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65000"/>
        </a:spcBef>
        <a:spcAft>
          <a:spcPct val="0"/>
        </a:spcAft>
        <a:buFont typeface="Times" panose="02020603050405020304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342900" indent="-22860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>
          <a:solidFill>
            <a:schemeClr val="tx1"/>
          </a:solidFill>
          <a:latin typeface="+mn-lt"/>
        </a:defRPr>
      </a:lvl2pPr>
      <a:lvl3pPr marL="690563" indent="-23336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030288" indent="-225425" algn="l" rtl="0" eaLnBrk="0" fontAlgn="base" hangingPunct="0">
        <a:spcBef>
          <a:spcPct val="20000"/>
        </a:spcBef>
        <a:spcAft>
          <a:spcPct val="0"/>
        </a:spcAft>
        <a:buChar char="-"/>
        <a:defRPr sz="1400">
          <a:solidFill>
            <a:schemeClr val="tx1"/>
          </a:solidFill>
          <a:latin typeface="+mn-lt"/>
        </a:defRPr>
      </a:lvl4pPr>
      <a:lvl5pPr marL="1301750" indent="-157163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1758950" indent="-157163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216150" indent="-157163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2673350" indent="-157163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130550" indent="-157163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2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2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 Placeholder 2">
            <a:extLst>
              <a:ext uri="{FF2B5EF4-FFF2-40B4-BE49-F238E27FC236}">
                <a16:creationId xmlns:a16="http://schemas.microsoft.com/office/drawing/2014/main" id="{07FBCD24-EDEF-4A9B-8F44-3D79D1412ED5}"/>
              </a:ext>
            </a:extLst>
          </p:cNvPr>
          <p:cNvSpPr txBox="1">
            <a:spLocks/>
          </p:cNvSpPr>
          <p:nvPr/>
        </p:nvSpPr>
        <p:spPr bwMode="auto">
          <a:xfrm>
            <a:off x="185034" y="6419147"/>
            <a:ext cx="7314102" cy="345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82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E6A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Helvetica" panose="020B0604020202020204" pitchFamily="34" charset="0"/>
                <a:sym typeface="Arial" panose="020B0604020202020204" pitchFamily="34" charset="0"/>
              </a:rPr>
              <a:t>Desenvolvido pela Vale e Consórcio Accenture </a:t>
            </a:r>
            <a:r>
              <a:rPr kumimoji="0" lang="pt-BR" altLang="pt-B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E6A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Helvetica" panose="020B0604020202020204" pitchFamily="34" charset="0"/>
                <a:sym typeface="Arial" panose="020B0604020202020204" pitchFamily="34" charset="0"/>
              </a:rPr>
              <a:t>Powered</a:t>
            </a:r>
            <a:r>
              <a:rPr kumimoji="0" lang="pt-BR" alt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E6A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Helvetica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pt-BR" altLang="pt-B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E6A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Helvetica" panose="020B0604020202020204" pitchFamily="34" charset="0"/>
                <a:sym typeface="Arial" panose="020B0604020202020204" pitchFamily="34" charset="0"/>
              </a:rPr>
              <a:t>by</a:t>
            </a:r>
            <a:r>
              <a:rPr kumimoji="0" lang="pt-BR" alt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E6A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Helvetica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pt-BR" altLang="pt-B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E6A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Helvetica" panose="020B0604020202020204" pitchFamily="34" charset="0"/>
                <a:sym typeface="Arial" panose="020B0604020202020204" pitchFamily="34" charset="0"/>
              </a:rPr>
              <a:t>Nimbi</a:t>
            </a:r>
            <a:r>
              <a:rPr kumimoji="0" lang="pt-BR" alt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E6A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Helvetica" panose="020B0604020202020204" pitchFamily="34" charset="0"/>
                <a:sym typeface="Arial" panose="020B0604020202020204" pitchFamily="34" charset="0"/>
              </a:rPr>
              <a:t> I 2024</a:t>
            </a:r>
            <a:endParaRPr kumimoji="0" lang="pt-BR" altLang="pt-BR" sz="1600" b="0" i="0" u="none" strike="noStrike" kern="1200" cap="none" spc="0" normalizeH="0" baseline="0" noProof="0" dirty="0">
              <a:ln>
                <a:noFill/>
              </a:ln>
              <a:solidFill>
                <a:srgbClr val="E6A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C980D4-4A45-4D3F-993F-16E828DC6662}"/>
              </a:ext>
            </a:extLst>
          </p:cNvPr>
          <p:cNvSpPr/>
          <p:nvPr/>
        </p:nvSpPr>
        <p:spPr>
          <a:xfrm>
            <a:off x="0" y="0"/>
            <a:ext cx="12192000" cy="4235450"/>
          </a:xfrm>
          <a:prstGeom prst="rect">
            <a:avLst/>
          </a:prstGeom>
          <a:solidFill>
            <a:srgbClr val="007E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1205" name="Picture 2">
            <a:extLst>
              <a:ext uri="{FF2B5EF4-FFF2-40B4-BE49-F238E27FC236}">
                <a16:creationId xmlns:a16="http://schemas.microsoft.com/office/drawing/2014/main" id="{28634B90-355D-4744-95A0-E5C5039F0B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93" y="0"/>
            <a:ext cx="6923088" cy="423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1">
            <a:extLst>
              <a:ext uri="{FF2B5EF4-FFF2-40B4-BE49-F238E27FC236}">
                <a16:creationId xmlns:a16="http://schemas.microsoft.com/office/drawing/2014/main" id="{5C99CFAD-4802-49C2-A1A8-0E84A2FEA312}"/>
              </a:ext>
            </a:extLst>
          </p:cNvPr>
          <p:cNvSpPr/>
          <p:nvPr/>
        </p:nvSpPr>
        <p:spPr>
          <a:xfrm>
            <a:off x="0" y="4184651"/>
            <a:ext cx="12204000" cy="142875"/>
          </a:xfrm>
          <a:prstGeom prst="rect">
            <a:avLst/>
          </a:prstGeom>
          <a:solidFill>
            <a:srgbClr val="E6A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ítulo 2">
            <a:extLst>
              <a:ext uri="{FF2B5EF4-FFF2-40B4-BE49-F238E27FC236}">
                <a16:creationId xmlns:a16="http://schemas.microsoft.com/office/drawing/2014/main" id="{00C4D5CA-213A-4119-9702-8B11FEC14609}"/>
              </a:ext>
            </a:extLst>
          </p:cNvPr>
          <p:cNvSpPr txBox="1">
            <a:spLocks/>
          </p:cNvSpPr>
          <p:nvPr/>
        </p:nvSpPr>
        <p:spPr bwMode="auto">
          <a:xfrm>
            <a:off x="200387" y="4493118"/>
            <a:ext cx="10908496" cy="114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9" tIns="45720" rIns="45719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300" b="1" cap="none">
                <a:solidFill>
                  <a:srgbClr val="747678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47678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L="0" marR="0" indent="4572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ln>
                  <a:noFill/>
                </a:ln>
                <a:solidFill>
                  <a:srgbClr val="74767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914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ln>
                  <a:noFill/>
                </a:ln>
                <a:solidFill>
                  <a:srgbClr val="74767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3716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ln>
                  <a:noFill/>
                </a:ln>
                <a:solidFill>
                  <a:srgbClr val="74767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ln>
                  <a:noFill/>
                </a:ln>
                <a:solidFill>
                  <a:srgbClr val="74767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4000" b="1" i="0" u="none" strike="noStrike" kern="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PORTAL NIMBI</a:t>
            </a:r>
            <a:br>
              <a:rPr kumimoji="0" lang="en-US" altLang="pt-BR" sz="4000" b="1" i="0" u="none" strike="noStrike" kern="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kumimoji="0" lang="en-US" altLang="pt-BR" sz="3200" i="0" u="none" strike="noStrike" kern="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Manual de </a:t>
            </a:r>
            <a:r>
              <a:rPr kumimoji="0" lang="en-US" altLang="pt-BR" sz="3200" i="0" u="none" strike="noStrike" kern="0" cap="none" spc="0" normalizeH="0" baseline="0" noProof="0" dirty="0" err="1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Navegação</a:t>
            </a:r>
            <a:r>
              <a:rPr kumimoji="0" lang="en-US" altLang="pt-BR" sz="3200" i="0" u="none" strike="noStrike" kern="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do </a:t>
            </a:r>
            <a:r>
              <a:rPr kumimoji="0" lang="en-US" altLang="pt-BR" sz="3200" i="0" u="none" strike="noStrike" kern="0" cap="none" spc="0" normalizeH="0" baseline="0" noProof="0" dirty="0" err="1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Fornecedor</a:t>
            </a:r>
            <a:r>
              <a:rPr kumimoji="0" lang="en-US" altLang="pt-BR" sz="3200" i="0" u="none" strike="noStrike" kern="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– </a:t>
            </a:r>
            <a:r>
              <a:rPr kumimoji="0" lang="en-US" altLang="pt-BR" sz="3200" i="0" u="none" strike="noStrike" kern="0" cap="none" spc="0" normalizeH="0" baseline="0" noProof="0" dirty="0" err="1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Negociaç</a:t>
            </a:r>
            <a:r>
              <a:rPr lang="en-US" altLang="pt-BR" sz="3200" kern="0" dirty="0" err="1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ões</a:t>
            </a:r>
            <a:br>
              <a:rPr kumimoji="0" lang="en-US" altLang="pt-BR" sz="4000" b="1" i="0" u="none" strike="noStrike" kern="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br>
              <a:rPr kumimoji="0" lang="en-US" altLang="pt-BR" sz="4000" b="1" i="0" u="none" strike="noStrike" kern="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br>
              <a:rPr lang="en-US" altLang="pt-BR" sz="4000" b="0" kern="0" dirty="0">
                <a:solidFill>
                  <a:srgbClr val="008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kumimoji="0" lang="en-US" altLang="pt-BR" sz="4000" b="1" i="0" u="none" strike="noStrike" kern="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 Black" panose="020B0A040201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22336C0-755E-4DD9-845B-8133F3225198}"/>
              </a:ext>
            </a:extLst>
          </p:cNvPr>
          <p:cNvSpPr/>
          <p:nvPr/>
        </p:nvSpPr>
        <p:spPr bwMode="auto">
          <a:xfrm>
            <a:off x="10210800" y="6235700"/>
            <a:ext cx="1796166" cy="52943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4" descr="Image result for logo Vale do rio doce">
            <a:extLst>
              <a:ext uri="{FF2B5EF4-FFF2-40B4-BE49-F238E27FC236}">
                <a16:creationId xmlns:a16="http://schemas.microsoft.com/office/drawing/2014/main" id="{0216D510-A870-44E3-8AC3-CCFA855F2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550" y="5989709"/>
            <a:ext cx="1478666" cy="60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EB16F28-E4B0-F8F1-365B-CCB3751DE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1672" y="1806008"/>
            <a:ext cx="8331628" cy="379114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4E2C738-979C-45CE-A14E-C303F99E7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 Processo de Cotação - RFX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134B92-6E6F-4546-88F8-8005DE85E381}"/>
              </a:ext>
            </a:extLst>
          </p:cNvPr>
          <p:cNvSpPr txBox="1"/>
          <p:nvPr/>
        </p:nvSpPr>
        <p:spPr>
          <a:xfrm>
            <a:off x="511338" y="663109"/>
            <a:ext cx="114194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07E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Como visualizar a solicitação de cotação da Vale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EA43A9-EB97-46E4-B20B-5285CEF86591}"/>
              </a:ext>
            </a:extLst>
          </p:cNvPr>
          <p:cNvSpPr txBox="1"/>
          <p:nvPr/>
        </p:nvSpPr>
        <p:spPr>
          <a:xfrm>
            <a:off x="800534" y="1749182"/>
            <a:ext cx="26691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 “Ciclo” é exibido o status referente ao aceite/recusa de participação do fornecedor no ciclo da cotação. Os status possíveis são: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Aguardando aceite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o fornecedor ainda não realizou nenhuma ação;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Declinado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o fornecedor rejeitou a RFX;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Pendente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o fornecedor aceitou participar mas ainda não enviou a resposta;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Respondido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o fornecedor já enviou a sua resposta;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Vencido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o prazo da RFX já se encerrou e o fornecedor não aceitou ou respondeu.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169CC05-F5CC-45B5-91A0-1E693F8A6A13}"/>
              </a:ext>
            </a:extLst>
          </p:cNvPr>
          <p:cNvSpPr/>
          <p:nvPr/>
        </p:nvSpPr>
        <p:spPr bwMode="auto">
          <a:xfrm>
            <a:off x="558540" y="1806008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>
                <a:solidFill>
                  <a:prstClr val="white"/>
                </a:solidFill>
                <a:latin typeface="Arial" charset="0"/>
                <a:cs typeface="Arial" panose="020B0604020202020204" pitchFamily="34" charset="0"/>
              </a:rPr>
              <a:t>9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455C6A-E3F2-4A6A-8C5C-3FC0C86ABA47}"/>
              </a:ext>
            </a:extLst>
          </p:cNvPr>
          <p:cNvSpPr txBox="1"/>
          <p:nvPr/>
        </p:nvSpPr>
        <p:spPr>
          <a:xfrm>
            <a:off x="478517" y="1178093"/>
            <a:ext cx="114551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Entendendo melhor os status do ciclo.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7019635-7983-4748-BA22-F7EDD37C98C9}"/>
              </a:ext>
            </a:extLst>
          </p:cNvPr>
          <p:cNvSpPr/>
          <p:nvPr/>
        </p:nvSpPr>
        <p:spPr bwMode="auto">
          <a:xfrm>
            <a:off x="9847881" y="3069664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>
                <a:solidFill>
                  <a:prstClr val="white"/>
                </a:solidFill>
                <a:latin typeface="Arial" charset="0"/>
                <a:cs typeface="Arial" panose="020B0604020202020204" pitchFamily="34" charset="0"/>
              </a:rPr>
              <a:t>9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EA0E134-8064-4CA4-8E51-A42E7CD91425}"/>
              </a:ext>
            </a:extLst>
          </p:cNvPr>
          <p:cNvGrpSpPr/>
          <p:nvPr/>
        </p:nvGrpSpPr>
        <p:grpSpPr>
          <a:xfrm>
            <a:off x="11313334" y="75412"/>
            <a:ext cx="936624" cy="681947"/>
            <a:chOff x="11264900" y="6108700"/>
            <a:chExt cx="936624" cy="681947"/>
          </a:xfrm>
        </p:grpSpPr>
        <p:sp>
          <p:nvSpPr>
            <p:cNvPr id="11" name="Arrow: Left 10">
              <a:hlinkClick r:id="rId4" action="ppaction://hlinksldjump"/>
              <a:extLst>
                <a:ext uri="{FF2B5EF4-FFF2-40B4-BE49-F238E27FC236}">
                  <a16:creationId xmlns:a16="http://schemas.microsoft.com/office/drawing/2014/main" id="{F9C84B79-5A45-4E9A-9C8B-D881EB187837}"/>
                </a:ext>
              </a:extLst>
            </p:cNvPr>
            <p:cNvSpPr/>
            <p:nvPr/>
          </p:nvSpPr>
          <p:spPr bwMode="auto">
            <a:xfrm>
              <a:off x="11264900" y="6108700"/>
              <a:ext cx="869950" cy="681947"/>
            </a:xfrm>
            <a:prstGeom prst="leftArrow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5ACAE0C-BBB9-4022-9430-5A8F3C1E8A39}"/>
                </a:ext>
              </a:extLst>
            </p:cNvPr>
            <p:cNvSpPr txBox="1"/>
            <p:nvPr/>
          </p:nvSpPr>
          <p:spPr>
            <a:xfrm>
              <a:off x="11569699" y="6231541"/>
              <a:ext cx="6318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>
                  <a:solidFill>
                    <a:schemeClr val="bg1"/>
                  </a:solidFill>
                </a:rPr>
                <a:t>Voltar índice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0338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017E39D-A7A3-3F51-E7D0-59C9E2E35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0246" y="1806008"/>
            <a:ext cx="8331628" cy="379114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4E2C738-979C-45CE-A14E-C303F99E7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 Processo de Cotação - RFX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134B92-6E6F-4546-88F8-8005DE85E381}"/>
              </a:ext>
            </a:extLst>
          </p:cNvPr>
          <p:cNvSpPr txBox="1"/>
          <p:nvPr/>
        </p:nvSpPr>
        <p:spPr>
          <a:xfrm>
            <a:off x="521498" y="663109"/>
            <a:ext cx="114194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07E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Como visualizar a solicitação de cotação da Vale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EA43A9-EB97-46E4-B20B-5285CEF86591}"/>
              </a:ext>
            </a:extLst>
          </p:cNvPr>
          <p:cNvSpPr txBox="1"/>
          <p:nvPr/>
        </p:nvSpPr>
        <p:spPr>
          <a:xfrm>
            <a:off x="800534" y="1749182"/>
            <a:ext cx="26691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Para visualizar a RFX enviada pela Vale clique na cotação desejada</a:t>
            </a:r>
            <a:r>
              <a:rPr lang="pt-BR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Pode-se usar o filtro para facilitar a procura. Faça o filtro pelo status “Em andamento” e clique na cotação com ciclo “Aguardando aceite”.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169CC05-F5CC-45B5-91A0-1E693F8A6A13}"/>
              </a:ext>
            </a:extLst>
          </p:cNvPr>
          <p:cNvSpPr/>
          <p:nvPr/>
        </p:nvSpPr>
        <p:spPr bwMode="auto">
          <a:xfrm>
            <a:off x="558540" y="1806008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C098062-1C98-4AA0-B13E-74878B9B082F}"/>
              </a:ext>
            </a:extLst>
          </p:cNvPr>
          <p:cNvSpPr/>
          <p:nvPr/>
        </p:nvSpPr>
        <p:spPr bwMode="auto">
          <a:xfrm>
            <a:off x="579966" y="2658860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0BD0D4-AFF8-4BF9-B9B5-AAE2E5A71023}"/>
              </a:ext>
            </a:extLst>
          </p:cNvPr>
          <p:cNvSpPr/>
          <p:nvPr/>
        </p:nvSpPr>
        <p:spPr bwMode="auto">
          <a:xfrm>
            <a:off x="9571675" y="4543776"/>
            <a:ext cx="795158" cy="296683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2D8623C-C082-493D-B06D-D05D182E8282}"/>
              </a:ext>
            </a:extLst>
          </p:cNvPr>
          <p:cNvSpPr/>
          <p:nvPr/>
        </p:nvSpPr>
        <p:spPr bwMode="auto">
          <a:xfrm>
            <a:off x="5934144" y="4692117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53BBDC5-A1B9-473D-B90E-4607B9236389}"/>
              </a:ext>
            </a:extLst>
          </p:cNvPr>
          <p:cNvSpPr/>
          <p:nvPr/>
        </p:nvSpPr>
        <p:spPr bwMode="auto">
          <a:xfrm>
            <a:off x="5918102" y="3575580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6D3929F-D2E7-43AA-9DD4-D7421ECA0172}"/>
              </a:ext>
            </a:extLst>
          </p:cNvPr>
          <p:cNvGrpSpPr/>
          <p:nvPr/>
        </p:nvGrpSpPr>
        <p:grpSpPr>
          <a:xfrm>
            <a:off x="11313334" y="75412"/>
            <a:ext cx="936624" cy="681947"/>
            <a:chOff x="11264900" y="6108700"/>
            <a:chExt cx="936624" cy="681947"/>
          </a:xfrm>
        </p:grpSpPr>
        <p:sp>
          <p:nvSpPr>
            <p:cNvPr id="15" name="Arrow: Left 14">
              <a:hlinkClick r:id="rId4" action="ppaction://hlinksldjump"/>
              <a:extLst>
                <a:ext uri="{FF2B5EF4-FFF2-40B4-BE49-F238E27FC236}">
                  <a16:creationId xmlns:a16="http://schemas.microsoft.com/office/drawing/2014/main" id="{E6FC38DD-FF91-448E-A9F9-BD823335E340}"/>
                </a:ext>
              </a:extLst>
            </p:cNvPr>
            <p:cNvSpPr/>
            <p:nvPr/>
          </p:nvSpPr>
          <p:spPr bwMode="auto">
            <a:xfrm>
              <a:off x="11264900" y="6108700"/>
              <a:ext cx="869950" cy="681947"/>
            </a:xfrm>
            <a:prstGeom prst="leftArrow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E000E2C-EF41-4930-91C0-188ABA69DD30}"/>
                </a:ext>
              </a:extLst>
            </p:cNvPr>
            <p:cNvSpPr txBox="1"/>
            <p:nvPr/>
          </p:nvSpPr>
          <p:spPr>
            <a:xfrm>
              <a:off x="11569699" y="6231541"/>
              <a:ext cx="6318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>
                  <a:solidFill>
                    <a:schemeClr val="bg1"/>
                  </a:solidFill>
                </a:rPr>
                <a:t>Voltar índice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4610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9FA1F23E-5BF8-B262-6387-2D101E4C6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378" y="1749182"/>
            <a:ext cx="8369730" cy="306720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4E2C738-979C-45CE-A14E-C303F99E7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 Processo de Cotação - RFX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134B92-6E6F-4546-88F8-8005DE85E381}"/>
              </a:ext>
            </a:extLst>
          </p:cNvPr>
          <p:cNvSpPr txBox="1"/>
          <p:nvPr/>
        </p:nvSpPr>
        <p:spPr>
          <a:xfrm>
            <a:off x="470698" y="663109"/>
            <a:ext cx="114194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>
                <a:ln>
                  <a:noFill/>
                </a:ln>
                <a:solidFill>
                  <a:srgbClr val="007E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Aceitar/Recusar RFX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EA43A9-EB97-46E4-B20B-5285CEF86591}"/>
              </a:ext>
            </a:extLst>
          </p:cNvPr>
          <p:cNvSpPr txBox="1"/>
          <p:nvPr/>
        </p:nvSpPr>
        <p:spPr>
          <a:xfrm>
            <a:off x="800534" y="1749182"/>
            <a:ext cx="266914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 primeiro painel apresenta o nome da cotação assim como os dados gerais, tais como: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Tipo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podendo ser “RFX Vale” ou “RFX por planta” (possui itens repetidos com endereços de entregas diferentes;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Cód. ERP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código do SAP;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Cód. Referência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Indica se é a primeira RFX ou uma nova rodada. Quando os códigos são iguais significa que é a primeira.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169CC05-F5CC-45B5-91A0-1E693F8A6A13}"/>
              </a:ext>
            </a:extLst>
          </p:cNvPr>
          <p:cNvSpPr/>
          <p:nvPr/>
        </p:nvSpPr>
        <p:spPr bwMode="auto">
          <a:xfrm>
            <a:off x="565834" y="1749182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C051C7-7CDF-4677-A524-04E3723029C7}"/>
              </a:ext>
            </a:extLst>
          </p:cNvPr>
          <p:cNvSpPr txBox="1"/>
          <p:nvPr/>
        </p:nvSpPr>
        <p:spPr>
          <a:xfrm>
            <a:off x="478517" y="1178093"/>
            <a:ext cx="114551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 usuário deverá aceitar ou recusar o convite da cotação. Para isto, analise os dados da RFX enviada.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DE47C8E-849C-4E06-AA0C-3789F3595DA4}"/>
              </a:ext>
            </a:extLst>
          </p:cNvPr>
          <p:cNvSpPr/>
          <p:nvPr/>
        </p:nvSpPr>
        <p:spPr bwMode="auto">
          <a:xfrm>
            <a:off x="5544739" y="2791580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E2C2DD-9B23-4C74-A07A-40EB27027014}"/>
              </a:ext>
            </a:extLst>
          </p:cNvPr>
          <p:cNvGrpSpPr/>
          <p:nvPr/>
        </p:nvGrpSpPr>
        <p:grpSpPr>
          <a:xfrm>
            <a:off x="11313334" y="75412"/>
            <a:ext cx="936624" cy="681947"/>
            <a:chOff x="11264900" y="6108700"/>
            <a:chExt cx="936624" cy="681947"/>
          </a:xfrm>
        </p:grpSpPr>
        <p:sp>
          <p:nvSpPr>
            <p:cNvPr id="11" name="Arrow: Left 10">
              <a:hlinkClick r:id="rId4" action="ppaction://hlinksldjump"/>
              <a:extLst>
                <a:ext uri="{FF2B5EF4-FFF2-40B4-BE49-F238E27FC236}">
                  <a16:creationId xmlns:a16="http://schemas.microsoft.com/office/drawing/2014/main" id="{07F0DA07-A5BA-45E5-801C-632578912DD4}"/>
                </a:ext>
              </a:extLst>
            </p:cNvPr>
            <p:cNvSpPr/>
            <p:nvPr/>
          </p:nvSpPr>
          <p:spPr bwMode="auto">
            <a:xfrm>
              <a:off x="11264900" y="6108700"/>
              <a:ext cx="869950" cy="681947"/>
            </a:xfrm>
            <a:prstGeom prst="leftArrow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778153D-C351-4CD9-BD31-D1C65274F6A7}"/>
                </a:ext>
              </a:extLst>
            </p:cNvPr>
            <p:cNvSpPr txBox="1"/>
            <p:nvPr/>
          </p:nvSpPr>
          <p:spPr>
            <a:xfrm>
              <a:off x="11569699" y="6231541"/>
              <a:ext cx="6318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>
                  <a:solidFill>
                    <a:schemeClr val="bg1"/>
                  </a:solidFill>
                </a:rPr>
                <a:t>Voltar índice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48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3BA0662B-4C6B-E1B2-5B0C-E7E84BF5D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9678" y="1749182"/>
            <a:ext cx="8587661" cy="375341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4E2C738-979C-45CE-A14E-C303F99E7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 Processo de Cotação - RFX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134B92-6E6F-4546-88F8-8005DE85E381}"/>
              </a:ext>
            </a:extLst>
          </p:cNvPr>
          <p:cNvSpPr txBox="1"/>
          <p:nvPr/>
        </p:nvSpPr>
        <p:spPr>
          <a:xfrm>
            <a:off x="531658" y="701160"/>
            <a:ext cx="114194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>
                <a:ln>
                  <a:noFill/>
                </a:ln>
                <a:solidFill>
                  <a:srgbClr val="007E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Aceitar/Recusar RFX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EA43A9-EB97-46E4-B20B-5285CEF86591}"/>
              </a:ext>
            </a:extLst>
          </p:cNvPr>
          <p:cNvSpPr txBox="1"/>
          <p:nvPr/>
        </p:nvSpPr>
        <p:spPr>
          <a:xfrm>
            <a:off x="800534" y="1749182"/>
            <a:ext cx="245066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Ainda no primeiro painel, o campo “Responsável” se refere ao usuário do fornecedor que aceitou a cotação primeiro. 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Caso necessário poderá ser alterado o responsável pela cotação (conforme orientação mais à frente neste material);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 “Cronograma” é exibido o período (início e fim) da cotação.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169CC05-F5CC-45B5-91A0-1E693F8A6A13}"/>
              </a:ext>
            </a:extLst>
          </p:cNvPr>
          <p:cNvSpPr/>
          <p:nvPr/>
        </p:nvSpPr>
        <p:spPr bwMode="auto">
          <a:xfrm>
            <a:off x="565834" y="1749182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9448F74-F40D-40EE-A360-D433F3C521C5}"/>
              </a:ext>
            </a:extLst>
          </p:cNvPr>
          <p:cNvSpPr/>
          <p:nvPr/>
        </p:nvSpPr>
        <p:spPr bwMode="auto">
          <a:xfrm>
            <a:off x="605158" y="3908487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FEF4958-8EF4-4320-8407-1EB8FDBF56E2}"/>
              </a:ext>
            </a:extLst>
          </p:cNvPr>
          <p:cNvSpPr/>
          <p:nvPr/>
        </p:nvSpPr>
        <p:spPr bwMode="auto">
          <a:xfrm>
            <a:off x="5469939" y="3926470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6CB2E43-1130-49AB-8320-77AD4B3E4782}"/>
              </a:ext>
            </a:extLst>
          </p:cNvPr>
          <p:cNvSpPr/>
          <p:nvPr/>
        </p:nvSpPr>
        <p:spPr bwMode="auto">
          <a:xfrm>
            <a:off x="5721939" y="4714534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0C7FF7A-6C68-4549-947E-09277C30B52F}"/>
              </a:ext>
            </a:extLst>
          </p:cNvPr>
          <p:cNvGrpSpPr/>
          <p:nvPr/>
        </p:nvGrpSpPr>
        <p:grpSpPr>
          <a:xfrm>
            <a:off x="11313334" y="75412"/>
            <a:ext cx="936624" cy="681947"/>
            <a:chOff x="11264900" y="6108700"/>
            <a:chExt cx="936624" cy="681947"/>
          </a:xfrm>
        </p:grpSpPr>
        <p:sp>
          <p:nvSpPr>
            <p:cNvPr id="11" name="Arrow: Left 10">
              <a:hlinkClick r:id="rId4" action="ppaction://hlinksldjump"/>
              <a:extLst>
                <a:ext uri="{FF2B5EF4-FFF2-40B4-BE49-F238E27FC236}">
                  <a16:creationId xmlns:a16="http://schemas.microsoft.com/office/drawing/2014/main" id="{543E8B0F-6071-4FD3-8BBD-ABBF68AF97CF}"/>
                </a:ext>
              </a:extLst>
            </p:cNvPr>
            <p:cNvSpPr/>
            <p:nvPr/>
          </p:nvSpPr>
          <p:spPr bwMode="auto">
            <a:xfrm>
              <a:off x="11264900" y="6108700"/>
              <a:ext cx="869950" cy="681947"/>
            </a:xfrm>
            <a:prstGeom prst="leftArrow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CDCB0FC-43DB-45A7-B765-87DA672171D2}"/>
                </a:ext>
              </a:extLst>
            </p:cNvPr>
            <p:cNvSpPr txBox="1"/>
            <p:nvPr/>
          </p:nvSpPr>
          <p:spPr>
            <a:xfrm>
              <a:off x="11569699" y="6231541"/>
              <a:ext cx="6318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>
                  <a:solidFill>
                    <a:schemeClr val="bg1"/>
                  </a:solidFill>
                </a:rPr>
                <a:t>Voltar índice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7014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CB582B6-C623-018E-651A-C0A267DDA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564" y="1749182"/>
            <a:ext cx="8280826" cy="3981655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C402078D-6755-17CD-AAE9-9736964C6384}"/>
              </a:ext>
            </a:extLst>
          </p:cNvPr>
          <p:cNvSpPr txBox="1">
            <a:spLocks/>
          </p:cNvSpPr>
          <p:nvPr/>
        </p:nvSpPr>
        <p:spPr bwMode="auto">
          <a:xfrm>
            <a:off x="579967" y="94355"/>
            <a:ext cx="1103206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E7A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E7A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E7A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E7A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E7A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E7A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E7A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E7A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E7A"/>
                </a:solidFill>
                <a:latin typeface="Arial" charset="0"/>
              </a:defRPr>
            </a:lvl9pPr>
          </a:lstStyle>
          <a:p>
            <a:r>
              <a:rPr lang="pt-BR" kern="0" dirty="0"/>
              <a:t>O Processo de Cotação - RFX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040E7D-9BAA-EEFB-95B4-B50AE4402711}"/>
              </a:ext>
            </a:extLst>
          </p:cNvPr>
          <p:cNvSpPr txBox="1"/>
          <p:nvPr/>
        </p:nvSpPr>
        <p:spPr>
          <a:xfrm>
            <a:off x="551197" y="680691"/>
            <a:ext cx="114194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07E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Aceitar/Recusar RFX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99C3FE2-0960-EE13-0294-992C69B782F5}"/>
              </a:ext>
            </a:extLst>
          </p:cNvPr>
          <p:cNvGrpSpPr/>
          <p:nvPr/>
        </p:nvGrpSpPr>
        <p:grpSpPr>
          <a:xfrm>
            <a:off x="11313334" y="75412"/>
            <a:ext cx="936624" cy="681947"/>
            <a:chOff x="11264900" y="6108700"/>
            <a:chExt cx="936624" cy="681947"/>
          </a:xfrm>
        </p:grpSpPr>
        <p:sp>
          <p:nvSpPr>
            <p:cNvPr id="10" name="Arrow: Left 9">
              <a:hlinkClick r:id="rId3" action="ppaction://hlinksldjump"/>
              <a:extLst>
                <a:ext uri="{FF2B5EF4-FFF2-40B4-BE49-F238E27FC236}">
                  <a16:creationId xmlns:a16="http://schemas.microsoft.com/office/drawing/2014/main" id="{D67AB8AE-5A17-88D9-6281-5D6DB76A1B5E}"/>
                </a:ext>
              </a:extLst>
            </p:cNvPr>
            <p:cNvSpPr/>
            <p:nvPr/>
          </p:nvSpPr>
          <p:spPr bwMode="auto">
            <a:xfrm>
              <a:off x="11264900" y="6108700"/>
              <a:ext cx="869950" cy="681947"/>
            </a:xfrm>
            <a:prstGeom prst="leftArrow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5FA6BAE-B668-7167-AAE3-A9D3A523296D}"/>
                </a:ext>
              </a:extLst>
            </p:cNvPr>
            <p:cNvSpPr txBox="1"/>
            <p:nvPr/>
          </p:nvSpPr>
          <p:spPr>
            <a:xfrm>
              <a:off x="11569699" y="6231541"/>
              <a:ext cx="6318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>
                  <a:solidFill>
                    <a:schemeClr val="bg1"/>
                  </a:solidFill>
                </a:rPr>
                <a:t>Voltar índice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8A5433F-28AD-CAE1-CA6A-9A9A589302A4}"/>
              </a:ext>
            </a:extLst>
          </p:cNvPr>
          <p:cNvSpPr txBox="1"/>
          <p:nvPr/>
        </p:nvSpPr>
        <p:spPr>
          <a:xfrm>
            <a:off x="800534" y="1749182"/>
            <a:ext cx="26691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Caso se aplique, anexos e comentários poderão ser visualizados nestes painéis;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Abaixo os detalhes da requisição: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 primeiro painel apresenta as informações gerais do ciclo, tais como: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Nome e número do ciclo;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Vencimento da proposta: data de conclusão da RFX;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Itens: quantidade de itens incluídos;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 valor total da RFX.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7538F68-131D-7E30-03EA-3107F4BF5708}"/>
              </a:ext>
            </a:extLst>
          </p:cNvPr>
          <p:cNvSpPr/>
          <p:nvPr/>
        </p:nvSpPr>
        <p:spPr bwMode="auto">
          <a:xfrm>
            <a:off x="565834" y="1749182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02C3CB2-8798-6473-03F0-C6D7400917FA}"/>
              </a:ext>
            </a:extLst>
          </p:cNvPr>
          <p:cNvSpPr/>
          <p:nvPr/>
        </p:nvSpPr>
        <p:spPr bwMode="auto">
          <a:xfrm>
            <a:off x="583648" y="3272514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>
                <a:solidFill>
                  <a:prstClr val="white"/>
                </a:solidFill>
                <a:latin typeface="Arial" charset="0"/>
                <a:cs typeface="Arial" panose="020B0604020202020204" pitchFamily="34" charset="0"/>
              </a:rPr>
              <a:t>5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C806801-EECF-773A-42D9-DEC3CEFCBF3C}"/>
              </a:ext>
            </a:extLst>
          </p:cNvPr>
          <p:cNvSpPr/>
          <p:nvPr/>
        </p:nvSpPr>
        <p:spPr bwMode="auto">
          <a:xfrm>
            <a:off x="5617440" y="4345326"/>
            <a:ext cx="244973" cy="273932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B93E69-9DC7-470C-9371-6F4478D9669C}"/>
              </a:ext>
            </a:extLst>
          </p:cNvPr>
          <p:cNvSpPr/>
          <p:nvPr/>
        </p:nvSpPr>
        <p:spPr bwMode="auto">
          <a:xfrm>
            <a:off x="4979449" y="2404713"/>
            <a:ext cx="6987941" cy="1674796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F39615C-AFB1-AEBA-A6F8-DB0C0670385E}"/>
              </a:ext>
            </a:extLst>
          </p:cNvPr>
          <p:cNvSpPr/>
          <p:nvPr/>
        </p:nvSpPr>
        <p:spPr bwMode="auto">
          <a:xfrm>
            <a:off x="5617440" y="2447422"/>
            <a:ext cx="244973" cy="273932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>
                <a:solidFill>
                  <a:prstClr val="white"/>
                </a:solidFill>
                <a:latin typeface="Arial" charset="0"/>
                <a:cs typeface="Arial" panose="020B0604020202020204" pitchFamily="34" charset="0"/>
              </a:rPr>
              <a:t>4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377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B88CBCC-E7A6-0A89-2FE7-A7C73C732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9678" y="1749182"/>
            <a:ext cx="8668244" cy="351409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4E2C738-979C-45CE-A14E-C303F99E7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 Processo de Cotação - RFX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134B92-6E6F-4546-88F8-8005DE85E381}"/>
              </a:ext>
            </a:extLst>
          </p:cNvPr>
          <p:cNvSpPr txBox="1"/>
          <p:nvPr/>
        </p:nvSpPr>
        <p:spPr>
          <a:xfrm>
            <a:off x="521498" y="663109"/>
            <a:ext cx="114194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07E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Aceitar/Recusar RFX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EA43A9-EB97-46E4-B20B-5285CEF86591}"/>
              </a:ext>
            </a:extLst>
          </p:cNvPr>
          <p:cNvSpPr txBox="1"/>
          <p:nvPr/>
        </p:nvSpPr>
        <p:spPr>
          <a:xfrm>
            <a:off x="800534" y="1749182"/>
            <a:ext cx="25014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“Atributos” trará mais informações a respeito do Incoterm do pedido (tipo de frete);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 Moeda é possível verificar em quais moedas a cotação poderá ser respondida.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169CC05-F5CC-45B5-91A0-1E693F8A6A13}"/>
              </a:ext>
            </a:extLst>
          </p:cNvPr>
          <p:cNvSpPr/>
          <p:nvPr/>
        </p:nvSpPr>
        <p:spPr bwMode="auto">
          <a:xfrm>
            <a:off x="565834" y="1749182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>
                <a:solidFill>
                  <a:prstClr val="white"/>
                </a:solidFill>
                <a:latin typeface="Arial" charset="0"/>
                <a:cs typeface="Arial" panose="020B0604020202020204" pitchFamily="34" charset="0"/>
              </a:rPr>
              <a:t>6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9448F74-F40D-40EE-A360-D433F3C521C5}"/>
              </a:ext>
            </a:extLst>
          </p:cNvPr>
          <p:cNvSpPr/>
          <p:nvPr/>
        </p:nvSpPr>
        <p:spPr bwMode="auto">
          <a:xfrm>
            <a:off x="548534" y="3040368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461414F-1F25-4B05-A949-6F0E0B20D3AD}"/>
              </a:ext>
            </a:extLst>
          </p:cNvPr>
          <p:cNvSpPr/>
          <p:nvPr/>
        </p:nvSpPr>
        <p:spPr bwMode="auto">
          <a:xfrm>
            <a:off x="5545587" y="4116389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>
                <a:solidFill>
                  <a:prstClr val="white"/>
                </a:solidFill>
                <a:latin typeface="Arial" charset="0"/>
                <a:cs typeface="Arial" panose="020B0604020202020204" pitchFamily="34" charset="0"/>
              </a:rPr>
              <a:t>7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AFCA5DC-E83D-4E74-8E3E-8801F238D3AB}"/>
              </a:ext>
            </a:extLst>
          </p:cNvPr>
          <p:cNvSpPr/>
          <p:nvPr/>
        </p:nvSpPr>
        <p:spPr bwMode="auto">
          <a:xfrm>
            <a:off x="5545587" y="2620566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>
                <a:solidFill>
                  <a:prstClr val="white"/>
                </a:solidFill>
                <a:latin typeface="Arial" charset="0"/>
                <a:cs typeface="Arial" panose="020B0604020202020204" pitchFamily="34" charset="0"/>
              </a:rPr>
              <a:t>6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BCC02DB-B12E-42EE-AA37-9F0198C80E0E}"/>
              </a:ext>
            </a:extLst>
          </p:cNvPr>
          <p:cNvGrpSpPr/>
          <p:nvPr/>
        </p:nvGrpSpPr>
        <p:grpSpPr>
          <a:xfrm>
            <a:off x="11313334" y="75412"/>
            <a:ext cx="936624" cy="681947"/>
            <a:chOff x="11264900" y="6108700"/>
            <a:chExt cx="936624" cy="681947"/>
          </a:xfrm>
        </p:grpSpPr>
        <p:sp>
          <p:nvSpPr>
            <p:cNvPr id="11" name="Arrow: Left 10">
              <a:hlinkClick r:id="rId4" action="ppaction://hlinksldjump"/>
              <a:extLst>
                <a:ext uri="{FF2B5EF4-FFF2-40B4-BE49-F238E27FC236}">
                  <a16:creationId xmlns:a16="http://schemas.microsoft.com/office/drawing/2014/main" id="{47B150AD-8833-48B8-98A7-F463C7D5A0B0}"/>
                </a:ext>
              </a:extLst>
            </p:cNvPr>
            <p:cNvSpPr/>
            <p:nvPr/>
          </p:nvSpPr>
          <p:spPr bwMode="auto">
            <a:xfrm>
              <a:off x="11264900" y="6108700"/>
              <a:ext cx="869950" cy="681947"/>
            </a:xfrm>
            <a:prstGeom prst="leftArrow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3A40E8D-A4FC-4FE0-ADC4-6083159B7BAA}"/>
                </a:ext>
              </a:extLst>
            </p:cNvPr>
            <p:cNvSpPr txBox="1"/>
            <p:nvPr/>
          </p:nvSpPr>
          <p:spPr>
            <a:xfrm>
              <a:off x="11569699" y="6231541"/>
              <a:ext cx="6318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>
                  <a:solidFill>
                    <a:schemeClr val="bg1"/>
                  </a:solidFill>
                </a:rPr>
                <a:t>Voltar índice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1378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490BC2E-10FB-FFD1-3F1F-C5D5376CA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717" y="1749182"/>
            <a:ext cx="8767577" cy="393934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4E2C738-979C-45CE-A14E-C303F99E7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 Processo de Cotação - RFX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134B92-6E6F-4546-88F8-8005DE85E381}"/>
              </a:ext>
            </a:extLst>
          </p:cNvPr>
          <p:cNvSpPr txBox="1"/>
          <p:nvPr/>
        </p:nvSpPr>
        <p:spPr>
          <a:xfrm>
            <a:off x="521498" y="663109"/>
            <a:ext cx="114194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07E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Aceitar/Recusar RFX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EA43A9-EB97-46E4-B20B-5285CEF86591}"/>
              </a:ext>
            </a:extLst>
          </p:cNvPr>
          <p:cNvSpPr txBox="1"/>
          <p:nvPr/>
        </p:nvSpPr>
        <p:spPr>
          <a:xfrm>
            <a:off x="800534" y="1749182"/>
            <a:ext cx="23871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 painel “Itens” exibe o detalhe dos itens da cotação;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É possível realizar uma busca por item. Para isto, digite o nome do item no campo de busca e clique na lupa ou aperte “</a:t>
            </a:r>
            <a:r>
              <a:rPr kumimoji="0" lang="pt-B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Enter</a:t>
            </a: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 quadro de itens são exibidas as informações gerais do item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Clique sobre a descrição do item para visualizar maiores detalhes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169CC05-F5CC-45B5-91A0-1E693F8A6A13}"/>
              </a:ext>
            </a:extLst>
          </p:cNvPr>
          <p:cNvSpPr/>
          <p:nvPr/>
        </p:nvSpPr>
        <p:spPr bwMode="auto">
          <a:xfrm>
            <a:off x="565834" y="1749182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9448F74-F40D-40EE-A360-D433F3C521C5}"/>
              </a:ext>
            </a:extLst>
          </p:cNvPr>
          <p:cNvSpPr/>
          <p:nvPr/>
        </p:nvSpPr>
        <p:spPr bwMode="auto">
          <a:xfrm>
            <a:off x="574368" y="2655312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>
                <a:solidFill>
                  <a:prstClr val="white"/>
                </a:solidFill>
                <a:latin typeface="Arial" charset="0"/>
                <a:cs typeface="Arial" panose="020B0604020202020204" pitchFamily="34" charset="0"/>
              </a:rPr>
              <a:t>9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BE2381B-DC68-43DD-A3FE-1E8621333267}"/>
              </a:ext>
            </a:extLst>
          </p:cNvPr>
          <p:cNvSpPr/>
          <p:nvPr/>
        </p:nvSpPr>
        <p:spPr bwMode="auto">
          <a:xfrm>
            <a:off x="605158" y="4117300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9C5C653-219C-4F47-BC50-173E4542EF55}"/>
              </a:ext>
            </a:extLst>
          </p:cNvPr>
          <p:cNvSpPr/>
          <p:nvPr/>
        </p:nvSpPr>
        <p:spPr bwMode="auto">
          <a:xfrm>
            <a:off x="600202" y="5010396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EEF6001-5523-475A-A996-8DB94A95CC99}"/>
              </a:ext>
            </a:extLst>
          </p:cNvPr>
          <p:cNvSpPr/>
          <p:nvPr/>
        </p:nvSpPr>
        <p:spPr bwMode="auto">
          <a:xfrm>
            <a:off x="5218530" y="2741418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7D3A119-5B2D-4B4F-9AB6-0E6C8EB4FE2C}"/>
              </a:ext>
            </a:extLst>
          </p:cNvPr>
          <p:cNvSpPr/>
          <p:nvPr/>
        </p:nvSpPr>
        <p:spPr bwMode="auto">
          <a:xfrm>
            <a:off x="5844000" y="3626619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>
                <a:solidFill>
                  <a:prstClr val="white"/>
                </a:solidFill>
                <a:latin typeface="Arial" charset="0"/>
                <a:cs typeface="Arial" panose="020B0604020202020204" pitchFamily="34" charset="0"/>
              </a:rPr>
              <a:t>9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05AB329-8DEF-4A05-A076-13EC032C4BBA}"/>
              </a:ext>
            </a:extLst>
          </p:cNvPr>
          <p:cNvSpPr/>
          <p:nvPr/>
        </p:nvSpPr>
        <p:spPr bwMode="auto">
          <a:xfrm>
            <a:off x="4676757" y="4398716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6914F1C-C6BA-4D32-8131-4A1A4536BFF7}"/>
              </a:ext>
            </a:extLst>
          </p:cNvPr>
          <p:cNvSpPr/>
          <p:nvPr/>
        </p:nvSpPr>
        <p:spPr bwMode="auto">
          <a:xfrm>
            <a:off x="7103337" y="4524716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B58CB2F-AADB-4B5A-BBEC-E9FBE39CA1D7}"/>
              </a:ext>
            </a:extLst>
          </p:cNvPr>
          <p:cNvGrpSpPr/>
          <p:nvPr/>
        </p:nvGrpSpPr>
        <p:grpSpPr>
          <a:xfrm>
            <a:off x="11313334" y="75412"/>
            <a:ext cx="936624" cy="681947"/>
            <a:chOff x="11264900" y="6108700"/>
            <a:chExt cx="936624" cy="681947"/>
          </a:xfrm>
        </p:grpSpPr>
        <p:sp>
          <p:nvSpPr>
            <p:cNvPr id="22" name="Arrow: Left 21">
              <a:hlinkClick r:id="rId4" action="ppaction://hlinksldjump"/>
              <a:extLst>
                <a:ext uri="{FF2B5EF4-FFF2-40B4-BE49-F238E27FC236}">
                  <a16:creationId xmlns:a16="http://schemas.microsoft.com/office/drawing/2014/main" id="{C3478A37-F959-4236-BF34-2E01F7B577E0}"/>
                </a:ext>
              </a:extLst>
            </p:cNvPr>
            <p:cNvSpPr/>
            <p:nvPr/>
          </p:nvSpPr>
          <p:spPr bwMode="auto">
            <a:xfrm>
              <a:off x="11264900" y="6108700"/>
              <a:ext cx="869950" cy="681947"/>
            </a:xfrm>
            <a:prstGeom prst="leftArrow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670C039-FBAE-4B2D-8818-20C17135709D}"/>
                </a:ext>
              </a:extLst>
            </p:cNvPr>
            <p:cNvSpPr txBox="1"/>
            <p:nvPr/>
          </p:nvSpPr>
          <p:spPr>
            <a:xfrm>
              <a:off x="11569699" y="6231541"/>
              <a:ext cx="6318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>
                  <a:solidFill>
                    <a:schemeClr val="bg1"/>
                  </a:solidFill>
                </a:rPr>
                <a:t>Voltar índice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6938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315DA38-D533-BE84-472D-2156AB8A4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365" y="1424311"/>
            <a:ext cx="8890813" cy="368198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4E2C738-979C-45CE-A14E-C303F99E7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 Processo de Cotação - RFX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134B92-6E6F-4546-88F8-8005DE85E381}"/>
              </a:ext>
            </a:extLst>
          </p:cNvPr>
          <p:cNvSpPr txBox="1"/>
          <p:nvPr/>
        </p:nvSpPr>
        <p:spPr>
          <a:xfrm>
            <a:off x="551978" y="663109"/>
            <a:ext cx="114194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>
                <a:ln>
                  <a:noFill/>
                </a:ln>
                <a:solidFill>
                  <a:srgbClr val="007E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Aceitar/Recusar RFX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EA43A9-EB97-46E4-B20B-5285CEF86591}"/>
              </a:ext>
            </a:extLst>
          </p:cNvPr>
          <p:cNvSpPr txBox="1"/>
          <p:nvPr/>
        </p:nvSpPr>
        <p:spPr>
          <a:xfrm>
            <a:off x="726202" y="1383834"/>
            <a:ext cx="238716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 “Informações do Item” é possível visualizar os seguintes campos: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Código do item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código interno da Vale;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Descrição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descrição do produto/serviço;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Descrição longa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descrição detalhada do item;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Tipo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pode ser serviço ou produto;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Unidade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unidade de medida;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Quantidade;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Preço unitário;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Prazo de entrega em dias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total de dias que o fornecedor precisa para entregar;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Moeda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moeda definida para a transação;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Preço total.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169CC05-F5CC-45B5-91A0-1E693F8A6A13}"/>
              </a:ext>
            </a:extLst>
          </p:cNvPr>
          <p:cNvSpPr/>
          <p:nvPr/>
        </p:nvSpPr>
        <p:spPr bwMode="auto">
          <a:xfrm>
            <a:off x="501187" y="1427004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440BC7D-D033-4580-A93A-043836F5B26B}"/>
              </a:ext>
            </a:extLst>
          </p:cNvPr>
          <p:cNvSpPr/>
          <p:nvPr/>
        </p:nvSpPr>
        <p:spPr bwMode="auto">
          <a:xfrm>
            <a:off x="5649663" y="2062600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>
                <a:solidFill>
                  <a:prstClr val="white"/>
                </a:solidFill>
                <a:latin typeface="Arial" charset="0"/>
                <a:cs typeface="Arial" panose="020B0604020202020204" pitchFamily="34" charset="0"/>
              </a:rPr>
              <a:t>12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4B8F253-62A3-4065-B08D-43D0A9B23CD1}"/>
              </a:ext>
            </a:extLst>
          </p:cNvPr>
          <p:cNvGrpSpPr/>
          <p:nvPr/>
        </p:nvGrpSpPr>
        <p:grpSpPr>
          <a:xfrm>
            <a:off x="11313334" y="75412"/>
            <a:ext cx="936624" cy="681947"/>
            <a:chOff x="11264900" y="6108700"/>
            <a:chExt cx="936624" cy="681947"/>
          </a:xfrm>
        </p:grpSpPr>
        <p:sp>
          <p:nvSpPr>
            <p:cNvPr id="11" name="Arrow: Left 10">
              <a:hlinkClick r:id="rId4" action="ppaction://hlinksldjump"/>
              <a:extLst>
                <a:ext uri="{FF2B5EF4-FFF2-40B4-BE49-F238E27FC236}">
                  <a16:creationId xmlns:a16="http://schemas.microsoft.com/office/drawing/2014/main" id="{DD07CACC-20A1-40E9-8475-EB5C651D009C}"/>
                </a:ext>
              </a:extLst>
            </p:cNvPr>
            <p:cNvSpPr/>
            <p:nvPr/>
          </p:nvSpPr>
          <p:spPr bwMode="auto">
            <a:xfrm>
              <a:off x="11264900" y="6108700"/>
              <a:ext cx="869950" cy="681947"/>
            </a:xfrm>
            <a:prstGeom prst="leftArrow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EE4E454-2D8F-475F-A874-3E79F6273ABE}"/>
                </a:ext>
              </a:extLst>
            </p:cNvPr>
            <p:cNvSpPr txBox="1"/>
            <p:nvPr/>
          </p:nvSpPr>
          <p:spPr>
            <a:xfrm>
              <a:off x="11569699" y="6231541"/>
              <a:ext cx="6318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>
                  <a:solidFill>
                    <a:schemeClr val="bg1"/>
                  </a:solidFill>
                </a:rPr>
                <a:t>Voltar índice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5922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5AA3D7D-37D2-B27A-C442-9C980DC5D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240" y="1424311"/>
            <a:ext cx="8261775" cy="308625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4E2C738-979C-45CE-A14E-C303F99E7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 Processo de Cotação - RFX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134B92-6E6F-4546-88F8-8005DE85E381}"/>
              </a:ext>
            </a:extLst>
          </p:cNvPr>
          <p:cNvSpPr txBox="1"/>
          <p:nvPr/>
        </p:nvSpPr>
        <p:spPr>
          <a:xfrm>
            <a:off x="531658" y="663109"/>
            <a:ext cx="114194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07E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Aceitar/Recusar RFX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EA43A9-EB97-46E4-B20B-5285CEF86591}"/>
              </a:ext>
            </a:extLst>
          </p:cNvPr>
          <p:cNvSpPr txBox="1"/>
          <p:nvPr/>
        </p:nvSpPr>
        <p:spPr>
          <a:xfrm>
            <a:off x="726201" y="1383834"/>
            <a:ext cx="28196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 “Dados de Entrega” e “Faturamento” você encontra as informações referentes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 “Comentários” você visualiza mais informações sobre o item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169CC05-F5CC-45B5-91A0-1E693F8A6A13}"/>
              </a:ext>
            </a:extLst>
          </p:cNvPr>
          <p:cNvSpPr/>
          <p:nvPr/>
        </p:nvSpPr>
        <p:spPr bwMode="auto">
          <a:xfrm>
            <a:off x="528631" y="1427004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2F69C7A-0AFC-4450-B38E-8FB4A4E93AC7}"/>
              </a:ext>
            </a:extLst>
          </p:cNvPr>
          <p:cNvSpPr/>
          <p:nvPr/>
        </p:nvSpPr>
        <p:spPr bwMode="auto">
          <a:xfrm>
            <a:off x="528631" y="2260567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E7E55AF-2820-43DE-AF3F-7FC328684240}"/>
              </a:ext>
            </a:extLst>
          </p:cNvPr>
          <p:cNvSpPr/>
          <p:nvPr/>
        </p:nvSpPr>
        <p:spPr bwMode="auto">
          <a:xfrm>
            <a:off x="8296966" y="2050136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5C6C46C-DE57-4BC2-A7E8-7F0EDF6A12A8}"/>
              </a:ext>
            </a:extLst>
          </p:cNvPr>
          <p:cNvSpPr/>
          <p:nvPr/>
        </p:nvSpPr>
        <p:spPr bwMode="auto">
          <a:xfrm>
            <a:off x="7474127" y="2050136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24DA337-5E39-4C28-BA67-262FCB089185}"/>
              </a:ext>
            </a:extLst>
          </p:cNvPr>
          <p:cNvGrpSpPr/>
          <p:nvPr/>
        </p:nvGrpSpPr>
        <p:grpSpPr>
          <a:xfrm>
            <a:off x="11313334" y="75412"/>
            <a:ext cx="936624" cy="681947"/>
            <a:chOff x="11264900" y="6108700"/>
            <a:chExt cx="936624" cy="681947"/>
          </a:xfrm>
        </p:grpSpPr>
        <p:sp>
          <p:nvSpPr>
            <p:cNvPr id="12" name="Arrow: Left 11">
              <a:hlinkClick r:id="rId4" action="ppaction://hlinksldjump"/>
              <a:extLst>
                <a:ext uri="{FF2B5EF4-FFF2-40B4-BE49-F238E27FC236}">
                  <a16:creationId xmlns:a16="http://schemas.microsoft.com/office/drawing/2014/main" id="{FFF0AA1B-639A-49AF-8D89-F26F3BDA0F94}"/>
                </a:ext>
              </a:extLst>
            </p:cNvPr>
            <p:cNvSpPr/>
            <p:nvPr/>
          </p:nvSpPr>
          <p:spPr bwMode="auto">
            <a:xfrm>
              <a:off x="11264900" y="6108700"/>
              <a:ext cx="869950" cy="681947"/>
            </a:xfrm>
            <a:prstGeom prst="leftArrow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2DCB383-B502-4CB2-9A9A-4BC34A4566FB}"/>
                </a:ext>
              </a:extLst>
            </p:cNvPr>
            <p:cNvSpPr txBox="1"/>
            <p:nvPr/>
          </p:nvSpPr>
          <p:spPr>
            <a:xfrm>
              <a:off x="11569699" y="6231541"/>
              <a:ext cx="6318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>
                  <a:solidFill>
                    <a:schemeClr val="bg1"/>
                  </a:solidFill>
                </a:rPr>
                <a:t>Voltar índice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6314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FEA906C3-4795-4FC6-3DA1-207572468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558" y="1383834"/>
            <a:ext cx="8675040" cy="359535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4E2C738-979C-45CE-A14E-C303F99E7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Processo de Cotação - RFX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134B92-6E6F-4546-88F8-8005DE85E381}"/>
              </a:ext>
            </a:extLst>
          </p:cNvPr>
          <p:cNvSpPr txBox="1"/>
          <p:nvPr/>
        </p:nvSpPr>
        <p:spPr>
          <a:xfrm>
            <a:off x="521498" y="663109"/>
            <a:ext cx="114194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07E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Aceitar/Recusar RFX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EA43A9-EB97-46E4-B20B-5285CEF86591}"/>
              </a:ext>
            </a:extLst>
          </p:cNvPr>
          <p:cNvSpPr txBox="1"/>
          <p:nvPr/>
        </p:nvSpPr>
        <p:spPr>
          <a:xfrm>
            <a:off x="726202" y="1383834"/>
            <a:ext cx="24945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 aba “Mais” você ainda pode consultar:</a:t>
            </a:r>
          </a:p>
          <a:p>
            <a:pPr marL="87313" marR="0" lvl="0" indent="-873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Anexos</a:t>
            </a:r>
          </a:p>
          <a:p>
            <a:pPr marL="87313" marR="0" lvl="0" indent="-873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Informações tributárias</a:t>
            </a:r>
          </a:p>
          <a:p>
            <a:pPr marL="87313" marR="0" lvl="0" indent="-873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Atributos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onde você pode ver a Natureza da Operação.</a:t>
            </a:r>
            <a:b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Este campo será preenchido pelo Comprador no ato da criação da RFX. As opções que aparecerão aqui podem ser: </a:t>
            </a:r>
          </a:p>
          <a:p>
            <a:pPr marL="271463" marR="0" lvl="1" indent="-968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Industrialização / revenda</a:t>
            </a:r>
          </a:p>
          <a:p>
            <a:pPr marL="271463" marR="0" lvl="1" indent="-968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Uso e consumo</a:t>
            </a:r>
          </a:p>
          <a:p>
            <a:pPr marL="271463" marR="0" lvl="1" indent="-968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Ativo</a:t>
            </a:r>
          </a:p>
          <a:p>
            <a:pPr marL="271463" marR="0" lvl="1" indent="-968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Produto químico</a:t>
            </a:r>
          </a:p>
          <a:p>
            <a:pPr marL="87313" marR="0" lvl="0" indent="-873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Linha ERP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código SAP interno Vale</a:t>
            </a:r>
          </a:p>
          <a:p>
            <a:pPr marL="87313" marR="0" lvl="0" indent="-873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Código do Grupo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código interno</a:t>
            </a:r>
            <a:r>
              <a:rPr lang="pt-B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A38FCB3-486B-46F4-A958-D8618B86802A}"/>
              </a:ext>
            </a:extLst>
          </p:cNvPr>
          <p:cNvSpPr/>
          <p:nvPr/>
        </p:nvSpPr>
        <p:spPr bwMode="auto">
          <a:xfrm>
            <a:off x="499364" y="1427004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78EFE7E-AF12-40BD-B568-7C29992B2E15}"/>
              </a:ext>
            </a:extLst>
          </p:cNvPr>
          <p:cNvSpPr/>
          <p:nvPr/>
        </p:nvSpPr>
        <p:spPr bwMode="auto">
          <a:xfrm>
            <a:off x="8696041" y="2042612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0DF342F-6BF6-4AB6-9BD7-35701B3AD9B1}"/>
              </a:ext>
            </a:extLst>
          </p:cNvPr>
          <p:cNvGrpSpPr/>
          <p:nvPr/>
        </p:nvGrpSpPr>
        <p:grpSpPr>
          <a:xfrm>
            <a:off x="11313334" y="75412"/>
            <a:ext cx="936624" cy="681947"/>
            <a:chOff x="11264900" y="6108700"/>
            <a:chExt cx="936624" cy="681947"/>
          </a:xfrm>
        </p:grpSpPr>
        <p:sp>
          <p:nvSpPr>
            <p:cNvPr id="10" name="Arrow: Left 9">
              <a:hlinkClick r:id="rId4" action="ppaction://hlinksldjump"/>
              <a:extLst>
                <a:ext uri="{FF2B5EF4-FFF2-40B4-BE49-F238E27FC236}">
                  <a16:creationId xmlns:a16="http://schemas.microsoft.com/office/drawing/2014/main" id="{0A89FEDB-796B-4C0F-BBF8-349A5A3B4B2E}"/>
                </a:ext>
              </a:extLst>
            </p:cNvPr>
            <p:cNvSpPr/>
            <p:nvPr/>
          </p:nvSpPr>
          <p:spPr bwMode="auto">
            <a:xfrm>
              <a:off x="11264900" y="6108700"/>
              <a:ext cx="869950" cy="681947"/>
            </a:xfrm>
            <a:prstGeom prst="leftArrow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F840B48-51ED-40ED-8B46-0E73DB580241}"/>
                </a:ext>
              </a:extLst>
            </p:cNvPr>
            <p:cNvSpPr txBox="1"/>
            <p:nvPr/>
          </p:nvSpPr>
          <p:spPr>
            <a:xfrm>
              <a:off x="11569699" y="6231541"/>
              <a:ext cx="6318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>
                  <a:solidFill>
                    <a:schemeClr val="bg1"/>
                  </a:solidFill>
                </a:rPr>
                <a:t>Voltar índice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9091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Placeholder 2">
            <a:extLst>
              <a:ext uri="{FF2B5EF4-FFF2-40B4-BE49-F238E27FC236}">
                <a16:creationId xmlns:a16="http://schemas.microsoft.com/office/drawing/2014/main" id="{FB524716-A422-4EC3-B508-DB483CA6E4CE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4653517" y="510682"/>
            <a:ext cx="6095999" cy="1115118"/>
          </a:xfrm>
        </p:spPr>
        <p:txBody>
          <a:bodyPr/>
          <a:lstStyle/>
          <a:p>
            <a:pPr marL="0" indent="0" eaLnBrk="1" hangingPunct="1"/>
            <a:r>
              <a:rPr lang="en-US" altLang="pt-BR" dirty="0">
                <a:solidFill>
                  <a:srgbClr val="FFC000"/>
                </a:solidFill>
                <a:cs typeface="Arial" panose="020B0604020202020204" pitchFamily="34" charset="0"/>
              </a:rPr>
              <a:t>NEGOCIAÇÕES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9DB388-944C-45E7-8556-DA58703A0A0B}"/>
              </a:ext>
            </a:extLst>
          </p:cNvPr>
          <p:cNvSpPr txBox="1"/>
          <p:nvPr/>
        </p:nvSpPr>
        <p:spPr>
          <a:xfrm>
            <a:off x="-995879" y="-2979713"/>
            <a:ext cx="6096000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" name="Rectangle 3">
            <a:hlinkClick r:id="rId3" action="ppaction://hlinksldjump"/>
            <a:extLst>
              <a:ext uri="{FF2B5EF4-FFF2-40B4-BE49-F238E27FC236}">
                <a16:creationId xmlns:a16="http://schemas.microsoft.com/office/drawing/2014/main" id="{69BA7A90-BE83-43FD-AD29-679E0232A126}"/>
              </a:ext>
            </a:extLst>
          </p:cNvPr>
          <p:cNvSpPr/>
          <p:nvPr/>
        </p:nvSpPr>
        <p:spPr>
          <a:xfrm>
            <a:off x="4937608" y="1278009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pt-BR" sz="2400" dirty="0">
                <a:solidFill>
                  <a:prstClr val="white"/>
                </a:solidFill>
                <a:cs typeface="Arial"/>
              </a:rPr>
              <a:t>Introdução</a:t>
            </a:r>
          </a:p>
        </p:txBody>
      </p:sp>
      <p:sp>
        <p:nvSpPr>
          <p:cNvPr id="5" name="Rectangle 4">
            <a:hlinkClick r:id="rId4" action="ppaction://hlinksldjump"/>
            <a:extLst>
              <a:ext uri="{FF2B5EF4-FFF2-40B4-BE49-F238E27FC236}">
                <a16:creationId xmlns:a16="http://schemas.microsoft.com/office/drawing/2014/main" id="{D2D1386A-E994-44FF-814B-C300DD27B922}"/>
              </a:ext>
            </a:extLst>
          </p:cNvPr>
          <p:cNvSpPr/>
          <p:nvPr/>
        </p:nvSpPr>
        <p:spPr>
          <a:xfrm>
            <a:off x="4937608" y="1837998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pt-BR" sz="2400" dirty="0">
                <a:solidFill>
                  <a:prstClr val="white"/>
                </a:solidFill>
                <a:cs typeface="Arial"/>
              </a:rPr>
              <a:t>RFX - Solicitação de Cotação</a:t>
            </a:r>
          </a:p>
        </p:txBody>
      </p:sp>
      <p:sp>
        <p:nvSpPr>
          <p:cNvPr id="7" name="Rectangle 6">
            <a:hlinkClick r:id="rId5" action="ppaction://hlinksldjump"/>
            <a:extLst>
              <a:ext uri="{FF2B5EF4-FFF2-40B4-BE49-F238E27FC236}">
                <a16:creationId xmlns:a16="http://schemas.microsoft.com/office/drawing/2014/main" id="{B6D72F14-3243-46E2-BB04-E8CF3FCFDA8F}"/>
              </a:ext>
            </a:extLst>
          </p:cNvPr>
          <p:cNvSpPr/>
          <p:nvPr/>
        </p:nvSpPr>
        <p:spPr>
          <a:xfrm>
            <a:off x="5577955" y="2335676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pt-BR" sz="2400" dirty="0">
                <a:solidFill>
                  <a:prstClr val="white"/>
                </a:solidFill>
                <a:cs typeface="Arial"/>
              </a:rPr>
              <a:t>Consultar a Solicitação de Cotação</a:t>
            </a:r>
          </a:p>
        </p:txBody>
      </p:sp>
      <p:sp>
        <p:nvSpPr>
          <p:cNvPr id="8" name="Rectangle 7">
            <a:hlinkClick r:id="rId6" action="ppaction://hlinksldjump"/>
            <a:extLst>
              <a:ext uri="{FF2B5EF4-FFF2-40B4-BE49-F238E27FC236}">
                <a16:creationId xmlns:a16="http://schemas.microsoft.com/office/drawing/2014/main" id="{923C61AA-1315-43F3-920A-0A9715DED040}"/>
              </a:ext>
            </a:extLst>
          </p:cNvPr>
          <p:cNvSpPr/>
          <p:nvPr/>
        </p:nvSpPr>
        <p:spPr>
          <a:xfrm>
            <a:off x="5577955" y="2895665"/>
            <a:ext cx="64396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pt-BR" sz="2400" dirty="0">
                <a:solidFill>
                  <a:prstClr val="white"/>
                </a:solidFill>
                <a:cs typeface="Arial"/>
              </a:rPr>
              <a:t>Aceitar/Recusar a Solicitação de Cotação</a:t>
            </a:r>
          </a:p>
        </p:txBody>
      </p:sp>
      <p:sp>
        <p:nvSpPr>
          <p:cNvPr id="13" name="Rectangle 12">
            <a:hlinkClick r:id="rId7" action="ppaction://hlinksldjump"/>
            <a:extLst>
              <a:ext uri="{FF2B5EF4-FFF2-40B4-BE49-F238E27FC236}">
                <a16:creationId xmlns:a16="http://schemas.microsoft.com/office/drawing/2014/main" id="{8CBBF5C7-3042-45A6-A4B9-B0FF0134F99E}"/>
              </a:ext>
            </a:extLst>
          </p:cNvPr>
          <p:cNvSpPr/>
          <p:nvPr/>
        </p:nvSpPr>
        <p:spPr>
          <a:xfrm>
            <a:off x="5577955" y="3455654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pt-BR" sz="2400" dirty="0">
                <a:solidFill>
                  <a:prstClr val="white"/>
                </a:solidFill>
                <a:cs typeface="Arial"/>
              </a:rPr>
              <a:t>Responder a Solicitação de Cotação</a:t>
            </a:r>
          </a:p>
        </p:txBody>
      </p:sp>
    </p:spTree>
    <p:extLst>
      <p:ext uri="{BB962C8B-B14F-4D97-AF65-F5344CB8AC3E}">
        <p14:creationId xmlns:p14="http://schemas.microsoft.com/office/powerpoint/2010/main" val="1015039254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0EF0471-98B4-FCED-875B-9CF7536EB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974" y="1424311"/>
            <a:ext cx="8436189" cy="383582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4E2C738-979C-45CE-A14E-C303F99E7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Processo de Cotação - RFX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134B92-6E6F-4546-88F8-8005DE85E381}"/>
              </a:ext>
            </a:extLst>
          </p:cNvPr>
          <p:cNvSpPr txBox="1"/>
          <p:nvPr/>
        </p:nvSpPr>
        <p:spPr>
          <a:xfrm>
            <a:off x="521498" y="663109"/>
            <a:ext cx="114194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07E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Aceitar/Recusar RFX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EA43A9-EB97-46E4-B20B-5285CEF86591}"/>
              </a:ext>
            </a:extLst>
          </p:cNvPr>
          <p:cNvSpPr txBox="1"/>
          <p:nvPr/>
        </p:nvSpPr>
        <p:spPr>
          <a:xfrm>
            <a:off x="726202" y="1383834"/>
            <a:ext cx="264793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Ao final da página, clique em “Aceitar” caso queira participar da RFX ou em “Recusar” caso não tenha interesse em participar.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A38FCB3-486B-46F4-A958-D8618B86802A}"/>
              </a:ext>
            </a:extLst>
          </p:cNvPr>
          <p:cNvSpPr/>
          <p:nvPr/>
        </p:nvSpPr>
        <p:spPr bwMode="auto">
          <a:xfrm>
            <a:off x="499364" y="1427004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CED40C2-6558-4AA7-8FAF-7966B92CE7C3}"/>
              </a:ext>
            </a:extLst>
          </p:cNvPr>
          <p:cNvSpPr/>
          <p:nvPr/>
        </p:nvSpPr>
        <p:spPr bwMode="auto">
          <a:xfrm>
            <a:off x="10484145" y="4528611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9C3C6C1-1C42-46AD-98D6-A7A4B2ECA547}"/>
              </a:ext>
            </a:extLst>
          </p:cNvPr>
          <p:cNvSpPr/>
          <p:nvPr/>
        </p:nvSpPr>
        <p:spPr bwMode="auto">
          <a:xfrm flipH="1">
            <a:off x="702126" y="2705785"/>
            <a:ext cx="2672010" cy="1743356"/>
          </a:xfrm>
          <a:prstGeom prst="roundRect">
            <a:avLst>
              <a:gd name="adj" fmla="val 13590"/>
            </a:avLst>
          </a:prstGeom>
          <a:solidFill>
            <a:srgbClr val="007E7A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08000" tIns="45720" rIns="108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Após o aceite da RFX o fornecedor tem a opção de declinar individualmente cada item mas é mandatório deixar ao menos um item ativo.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05DA97A-E34F-4E0B-8B58-ABA3647C86EA}"/>
              </a:ext>
            </a:extLst>
          </p:cNvPr>
          <p:cNvGrpSpPr/>
          <p:nvPr/>
        </p:nvGrpSpPr>
        <p:grpSpPr>
          <a:xfrm>
            <a:off x="11313334" y="75412"/>
            <a:ext cx="936624" cy="681947"/>
            <a:chOff x="11264900" y="6108700"/>
            <a:chExt cx="936624" cy="681947"/>
          </a:xfrm>
        </p:grpSpPr>
        <p:sp>
          <p:nvSpPr>
            <p:cNvPr id="14" name="Arrow: Left 13">
              <a:hlinkClick r:id="rId4" action="ppaction://hlinksldjump"/>
              <a:extLst>
                <a:ext uri="{FF2B5EF4-FFF2-40B4-BE49-F238E27FC236}">
                  <a16:creationId xmlns:a16="http://schemas.microsoft.com/office/drawing/2014/main" id="{4ED09F46-D5BF-4F08-BA73-4FEFD04C40CB}"/>
                </a:ext>
              </a:extLst>
            </p:cNvPr>
            <p:cNvSpPr/>
            <p:nvPr/>
          </p:nvSpPr>
          <p:spPr bwMode="auto">
            <a:xfrm>
              <a:off x="11264900" y="6108700"/>
              <a:ext cx="869950" cy="681947"/>
            </a:xfrm>
            <a:prstGeom prst="leftArrow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FA8266F-3803-4896-BAA4-83C62A138BD6}"/>
                </a:ext>
              </a:extLst>
            </p:cNvPr>
            <p:cNvSpPr txBox="1"/>
            <p:nvPr/>
          </p:nvSpPr>
          <p:spPr>
            <a:xfrm>
              <a:off x="11569699" y="6231541"/>
              <a:ext cx="6318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>
                  <a:solidFill>
                    <a:schemeClr val="bg1"/>
                  </a:solidFill>
                </a:rPr>
                <a:t>Voltar índice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52226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B0DD03F-185B-F129-E689-5B6533243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4136" y="1383834"/>
            <a:ext cx="8751197" cy="358426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4E2C738-979C-45CE-A14E-C303F99E7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Processo de Cotação - RFX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134B92-6E6F-4546-88F8-8005DE85E381}"/>
              </a:ext>
            </a:extLst>
          </p:cNvPr>
          <p:cNvSpPr txBox="1"/>
          <p:nvPr/>
        </p:nvSpPr>
        <p:spPr>
          <a:xfrm>
            <a:off x="521498" y="663109"/>
            <a:ext cx="114194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07E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Aceitar/Recusar RFX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EA43A9-EB97-46E4-B20B-5285CEF86591}"/>
              </a:ext>
            </a:extLst>
          </p:cNvPr>
          <p:cNvSpPr txBox="1"/>
          <p:nvPr/>
        </p:nvSpPr>
        <p:spPr>
          <a:xfrm>
            <a:off x="726202" y="1383834"/>
            <a:ext cx="243355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Ao aceitar a RFX, será exibida uma mensagem de confirmação de aceite do convite;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ação na tela muda para “Responder RFX”, indicando que a próxima ação do usuário será responder;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 status continuará como “Em Andamento” até que o prazo da RFX termine.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A38FCB3-486B-46F4-A958-D8618B86802A}"/>
              </a:ext>
            </a:extLst>
          </p:cNvPr>
          <p:cNvSpPr/>
          <p:nvPr/>
        </p:nvSpPr>
        <p:spPr bwMode="auto">
          <a:xfrm>
            <a:off x="499364" y="1427004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C40CA68-1077-48B9-8762-BBB9E9E7D88F}"/>
              </a:ext>
            </a:extLst>
          </p:cNvPr>
          <p:cNvSpPr/>
          <p:nvPr/>
        </p:nvSpPr>
        <p:spPr bwMode="auto">
          <a:xfrm>
            <a:off x="506449" y="2447754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6B79226-F57D-4DA2-B711-7DF0B81EAD83}"/>
              </a:ext>
            </a:extLst>
          </p:cNvPr>
          <p:cNvSpPr/>
          <p:nvPr/>
        </p:nvSpPr>
        <p:spPr bwMode="auto">
          <a:xfrm>
            <a:off x="486800" y="3561302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F5DA88B-E082-403A-A033-50C726CBB3D8}"/>
              </a:ext>
            </a:extLst>
          </p:cNvPr>
          <p:cNvSpPr/>
          <p:nvPr/>
        </p:nvSpPr>
        <p:spPr bwMode="auto">
          <a:xfrm>
            <a:off x="6651737" y="1463089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E8276EB-F531-4C93-BD92-DAA59A445823}"/>
              </a:ext>
            </a:extLst>
          </p:cNvPr>
          <p:cNvSpPr/>
          <p:nvPr/>
        </p:nvSpPr>
        <p:spPr bwMode="auto">
          <a:xfrm>
            <a:off x="5643606" y="1828487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EB81881-5E10-41AA-84B5-2A0D3FC38A96}"/>
              </a:ext>
            </a:extLst>
          </p:cNvPr>
          <p:cNvSpPr/>
          <p:nvPr/>
        </p:nvSpPr>
        <p:spPr bwMode="auto">
          <a:xfrm>
            <a:off x="10972403" y="1828487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>
                <a:solidFill>
                  <a:prstClr val="white"/>
                </a:solidFill>
                <a:latin typeface="Arial" charset="0"/>
                <a:cs typeface="Arial" panose="020B0604020202020204" pitchFamily="34" charset="0"/>
              </a:rPr>
              <a:t>19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E1361A-E941-405E-BB4C-92B093A9BB1F}"/>
              </a:ext>
            </a:extLst>
          </p:cNvPr>
          <p:cNvGrpSpPr/>
          <p:nvPr/>
        </p:nvGrpSpPr>
        <p:grpSpPr>
          <a:xfrm>
            <a:off x="11313334" y="75412"/>
            <a:ext cx="936624" cy="681947"/>
            <a:chOff x="11264900" y="6108700"/>
            <a:chExt cx="936624" cy="681947"/>
          </a:xfrm>
        </p:grpSpPr>
        <p:sp>
          <p:nvSpPr>
            <p:cNvPr id="14" name="Arrow: Left 13">
              <a:hlinkClick r:id="rId4" action="ppaction://hlinksldjump"/>
              <a:extLst>
                <a:ext uri="{FF2B5EF4-FFF2-40B4-BE49-F238E27FC236}">
                  <a16:creationId xmlns:a16="http://schemas.microsoft.com/office/drawing/2014/main" id="{80DAAE4A-EBB3-4358-BFE4-65575E83C76D}"/>
                </a:ext>
              </a:extLst>
            </p:cNvPr>
            <p:cNvSpPr/>
            <p:nvPr/>
          </p:nvSpPr>
          <p:spPr bwMode="auto">
            <a:xfrm>
              <a:off x="11264900" y="6108700"/>
              <a:ext cx="869950" cy="681947"/>
            </a:xfrm>
            <a:prstGeom prst="leftArrow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6902BBF-D6B9-4069-B9F6-5A31C6114423}"/>
                </a:ext>
              </a:extLst>
            </p:cNvPr>
            <p:cNvSpPr txBox="1"/>
            <p:nvPr/>
          </p:nvSpPr>
          <p:spPr>
            <a:xfrm>
              <a:off x="11569699" y="6231541"/>
              <a:ext cx="6318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>
                  <a:solidFill>
                    <a:schemeClr val="bg1"/>
                  </a:solidFill>
                </a:rPr>
                <a:t>Voltar índice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3426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3C872F3F-AD1A-336A-E872-4D40BA61AD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557" y="1424311"/>
            <a:ext cx="8337979" cy="394990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4E2C738-979C-45CE-A14E-C303F99E7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 Processo de Cotação - RFX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134B92-6E6F-4546-88F8-8005DE85E381}"/>
              </a:ext>
            </a:extLst>
          </p:cNvPr>
          <p:cNvSpPr txBox="1"/>
          <p:nvPr/>
        </p:nvSpPr>
        <p:spPr>
          <a:xfrm>
            <a:off x="521498" y="663109"/>
            <a:ext cx="114194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07E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Aceitar/Recusar RFX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EA43A9-EB97-46E4-B20B-5285CEF86591}"/>
              </a:ext>
            </a:extLst>
          </p:cNvPr>
          <p:cNvSpPr txBox="1"/>
          <p:nvPr/>
        </p:nvSpPr>
        <p:spPr>
          <a:xfrm>
            <a:off x="726202" y="1383834"/>
            <a:ext cx="26479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Caso opte por recusar a participação na RFX, será exibido um pop up para que inclua os motivos da recusa;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Ao concluir, clique em “Confirmar” para confirmar a ação.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A38FCB3-486B-46F4-A958-D8618B86802A}"/>
              </a:ext>
            </a:extLst>
          </p:cNvPr>
          <p:cNvSpPr/>
          <p:nvPr/>
        </p:nvSpPr>
        <p:spPr bwMode="auto">
          <a:xfrm>
            <a:off x="499364" y="1427004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C40CA68-1077-48B9-8762-BBB9E9E7D88F}"/>
              </a:ext>
            </a:extLst>
          </p:cNvPr>
          <p:cNvSpPr/>
          <p:nvPr/>
        </p:nvSpPr>
        <p:spPr bwMode="auto">
          <a:xfrm>
            <a:off x="506449" y="2447754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991DD48-ACC1-422C-859D-949129F62B44}"/>
              </a:ext>
            </a:extLst>
          </p:cNvPr>
          <p:cNvSpPr/>
          <p:nvPr/>
        </p:nvSpPr>
        <p:spPr bwMode="auto">
          <a:xfrm>
            <a:off x="8158343" y="4186930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2F4FF2D-859A-4F33-A243-FCF33B39FB9C}"/>
              </a:ext>
            </a:extLst>
          </p:cNvPr>
          <p:cNvSpPr/>
          <p:nvPr/>
        </p:nvSpPr>
        <p:spPr bwMode="auto">
          <a:xfrm>
            <a:off x="6279869" y="2646131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2BFACCC-0F5C-4BB5-9971-46277D713F38}"/>
              </a:ext>
            </a:extLst>
          </p:cNvPr>
          <p:cNvSpPr/>
          <p:nvPr/>
        </p:nvSpPr>
        <p:spPr bwMode="auto">
          <a:xfrm flipH="1">
            <a:off x="579968" y="3251201"/>
            <a:ext cx="2831124" cy="873456"/>
          </a:xfrm>
          <a:prstGeom prst="roundRect">
            <a:avLst>
              <a:gd name="adj" fmla="val 10611"/>
            </a:avLst>
          </a:prstGeom>
          <a:solidFill>
            <a:srgbClr val="007E7A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08000" tIns="45720" rIns="108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MUITA ATENÇÃO: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Ao declinar uma cotação, não será possível participar dela novamente.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4FFBB02-552E-4AAB-B7FF-C2B443BE73D4}"/>
              </a:ext>
            </a:extLst>
          </p:cNvPr>
          <p:cNvGrpSpPr/>
          <p:nvPr/>
        </p:nvGrpSpPr>
        <p:grpSpPr>
          <a:xfrm>
            <a:off x="11313334" y="75412"/>
            <a:ext cx="936624" cy="681947"/>
            <a:chOff x="11264900" y="6108700"/>
            <a:chExt cx="936624" cy="681947"/>
          </a:xfrm>
        </p:grpSpPr>
        <p:sp>
          <p:nvSpPr>
            <p:cNvPr id="16" name="Arrow: Left 15">
              <a:hlinkClick r:id="rId4" action="ppaction://hlinksldjump"/>
              <a:extLst>
                <a:ext uri="{FF2B5EF4-FFF2-40B4-BE49-F238E27FC236}">
                  <a16:creationId xmlns:a16="http://schemas.microsoft.com/office/drawing/2014/main" id="{184B44A1-9086-417B-89C4-84AA2A815F6E}"/>
                </a:ext>
              </a:extLst>
            </p:cNvPr>
            <p:cNvSpPr/>
            <p:nvPr/>
          </p:nvSpPr>
          <p:spPr bwMode="auto">
            <a:xfrm>
              <a:off x="11264900" y="6108700"/>
              <a:ext cx="869950" cy="681947"/>
            </a:xfrm>
            <a:prstGeom prst="leftArrow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A7E64BF-3890-40B4-9A93-8904B890794E}"/>
                </a:ext>
              </a:extLst>
            </p:cNvPr>
            <p:cNvSpPr txBox="1"/>
            <p:nvPr/>
          </p:nvSpPr>
          <p:spPr>
            <a:xfrm>
              <a:off x="11569699" y="6231541"/>
              <a:ext cx="6318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>
                  <a:solidFill>
                    <a:schemeClr val="bg1"/>
                  </a:solidFill>
                </a:rPr>
                <a:t>Voltar índice</a:t>
              </a: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080DF8C-3FD8-4872-8004-1CE507C5FAA6}"/>
              </a:ext>
            </a:extLst>
          </p:cNvPr>
          <p:cNvSpPr/>
          <p:nvPr/>
        </p:nvSpPr>
        <p:spPr bwMode="auto">
          <a:xfrm flipH="1">
            <a:off x="579967" y="4393502"/>
            <a:ext cx="2831122" cy="925785"/>
          </a:xfrm>
          <a:prstGeom prst="roundRect">
            <a:avLst>
              <a:gd name="adj" fmla="val 13590"/>
            </a:avLst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08000" tIns="45720" rIns="108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IMPORTANTE: </a:t>
            </a:r>
            <a:r>
              <a:rPr kumimoji="0" lang="pt-BR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É necessário descrever detalhadamente o motivo do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declínio. </a:t>
            </a:r>
          </a:p>
        </p:txBody>
      </p:sp>
    </p:spTree>
    <p:extLst>
      <p:ext uri="{BB962C8B-B14F-4D97-AF65-F5344CB8AC3E}">
        <p14:creationId xmlns:p14="http://schemas.microsoft.com/office/powerpoint/2010/main" val="3639987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apezoid 4">
            <a:extLst>
              <a:ext uri="{FF2B5EF4-FFF2-40B4-BE49-F238E27FC236}">
                <a16:creationId xmlns:a16="http://schemas.microsoft.com/office/drawing/2014/main" id="{A1B05AB8-4F7D-4B86-B2DF-D861149D940A}"/>
              </a:ext>
            </a:extLst>
          </p:cNvPr>
          <p:cNvSpPr/>
          <p:nvPr/>
        </p:nvSpPr>
        <p:spPr bwMode="auto">
          <a:xfrm>
            <a:off x="4823692" y="0"/>
            <a:ext cx="10409809" cy="6858000"/>
          </a:xfrm>
          <a:prstGeom prst="trapezoid">
            <a:avLst>
              <a:gd name="adj" fmla="val 39761"/>
            </a:avLst>
          </a:prstGeom>
          <a:solidFill>
            <a:srgbClr val="007E7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38DDF1-AC65-4783-8A5A-E027AA6C9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284" y="2174323"/>
            <a:ext cx="5425741" cy="3016802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8" name="image.png">
            <a:extLst>
              <a:ext uri="{FF2B5EF4-FFF2-40B4-BE49-F238E27FC236}">
                <a16:creationId xmlns:a16="http://schemas.microsoft.com/office/drawing/2014/main" id="{BB145B19-FE20-4E78-99BA-5F65C4B771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00" y="1818000"/>
            <a:ext cx="5796000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3A76CA-FC0F-4379-8C93-5A620491D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IMPORTANTE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34A1AE-3E15-4DB9-95DB-AEF81FCC56D4}"/>
              </a:ext>
            </a:extLst>
          </p:cNvPr>
          <p:cNvSpPr txBox="1">
            <a:spLocks/>
          </p:cNvSpPr>
          <p:nvPr/>
        </p:nvSpPr>
        <p:spPr bwMode="auto">
          <a:xfrm>
            <a:off x="6671734" y="2689860"/>
            <a:ext cx="4940300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65000"/>
              </a:spcBef>
              <a:spcAft>
                <a:spcPct val="0"/>
              </a:spcAft>
              <a:buFont typeface="Times" panose="02020603050405020304" pitchFamily="18" charset="0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690563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1030288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+mn-lt"/>
              </a:defRPr>
            </a:lvl4pPr>
            <a:lvl5pPr marL="1301750" indent="-15716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758950" indent="-15716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216150" indent="-15716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673350" indent="-15716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3130550" indent="-15716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65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pt-BR" sz="22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Todos os usuários da empresa receberão as cotações da Vale.</a:t>
            </a:r>
            <a:r>
              <a:rPr lang="pt-BR" sz="2200" b="1" kern="0" dirty="0">
                <a:solidFill>
                  <a:srgbClr val="FFC000"/>
                </a:solidFill>
                <a:latin typeface="Arial"/>
              </a:rPr>
              <a:t> </a:t>
            </a:r>
            <a:r>
              <a:rPr kumimoji="0" lang="pt-BR" sz="2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 primeiro usuário que aceitar a RFX terá o status de “responsável”. Os demais somente visualizarão a cotação.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65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pt-BR" sz="2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Caso necessário, será possível </a:t>
            </a:r>
            <a:br>
              <a:rPr kumimoji="0" lang="pt-BR" sz="2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pt-BR" sz="2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que qualquer administrador altere o responsável pela cotação, concedendo acesso a respondê-la ao usuário que desejar.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8515A75-1029-462E-A5CC-4C8F06C41FBD}"/>
              </a:ext>
            </a:extLst>
          </p:cNvPr>
          <p:cNvGrpSpPr/>
          <p:nvPr/>
        </p:nvGrpSpPr>
        <p:grpSpPr>
          <a:xfrm>
            <a:off x="11313334" y="75412"/>
            <a:ext cx="936624" cy="681947"/>
            <a:chOff x="11264900" y="6108700"/>
            <a:chExt cx="936624" cy="681947"/>
          </a:xfrm>
        </p:grpSpPr>
        <p:sp>
          <p:nvSpPr>
            <p:cNvPr id="11" name="Arrow: Left 10">
              <a:hlinkClick r:id="rId4" action="ppaction://hlinksldjump"/>
              <a:extLst>
                <a:ext uri="{FF2B5EF4-FFF2-40B4-BE49-F238E27FC236}">
                  <a16:creationId xmlns:a16="http://schemas.microsoft.com/office/drawing/2014/main" id="{F4ACCC97-1707-446D-AC27-55E4E2B0C00F}"/>
                </a:ext>
              </a:extLst>
            </p:cNvPr>
            <p:cNvSpPr/>
            <p:nvPr/>
          </p:nvSpPr>
          <p:spPr bwMode="auto">
            <a:xfrm>
              <a:off x="11264900" y="6108700"/>
              <a:ext cx="869950" cy="681947"/>
            </a:xfrm>
            <a:prstGeom prst="leftArrow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1A3CCBD-FB7D-4CAC-AD66-DB75932E60FC}"/>
                </a:ext>
              </a:extLst>
            </p:cNvPr>
            <p:cNvSpPr txBox="1"/>
            <p:nvPr/>
          </p:nvSpPr>
          <p:spPr>
            <a:xfrm>
              <a:off x="11569699" y="6231541"/>
              <a:ext cx="6318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>
                  <a:solidFill>
                    <a:schemeClr val="bg1"/>
                  </a:solidFill>
                </a:rPr>
                <a:t>Voltar índice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2931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8AE9AC08-A44C-E4AC-4D8D-B17ADE3CA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8505" y="1423035"/>
            <a:ext cx="7967293" cy="379294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4E2C738-979C-45CE-A14E-C303F99E7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 Processo de Cotação - RFX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134B92-6E6F-4546-88F8-8005DE85E381}"/>
              </a:ext>
            </a:extLst>
          </p:cNvPr>
          <p:cNvSpPr txBox="1"/>
          <p:nvPr/>
        </p:nvSpPr>
        <p:spPr>
          <a:xfrm>
            <a:off x="521498" y="663109"/>
            <a:ext cx="114194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07E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Como alterar o responsável pela resposta?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EA43A9-EB97-46E4-B20B-5285CEF86591}"/>
              </a:ext>
            </a:extLst>
          </p:cNvPr>
          <p:cNvSpPr txBox="1"/>
          <p:nvPr/>
        </p:nvSpPr>
        <p:spPr>
          <a:xfrm>
            <a:off x="726202" y="1383834"/>
            <a:ext cx="264793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Para alterar o responsável por responder a RFX clique em “Alterar”;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Será exibido um pop up para a alteração;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Digite o nome ou o e-mail do usuário no campo de busca e clique na lupa ou aperte “</a:t>
            </a:r>
            <a:r>
              <a:rPr kumimoji="0" lang="pt-B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Enter</a:t>
            </a: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Será exibido o usuário buscado no campo abaixo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Clique em “Salvar” para concluir a ação.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A38FCB3-486B-46F4-A958-D8618B86802A}"/>
              </a:ext>
            </a:extLst>
          </p:cNvPr>
          <p:cNvSpPr/>
          <p:nvPr/>
        </p:nvSpPr>
        <p:spPr bwMode="auto">
          <a:xfrm>
            <a:off x="499364" y="1427004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C40CA68-1077-48B9-8762-BBB9E9E7D88F}"/>
              </a:ext>
            </a:extLst>
          </p:cNvPr>
          <p:cNvSpPr/>
          <p:nvPr/>
        </p:nvSpPr>
        <p:spPr bwMode="auto">
          <a:xfrm>
            <a:off x="499364" y="2279246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6B79226-F57D-4DA2-B711-7DF0B81EAD83}"/>
              </a:ext>
            </a:extLst>
          </p:cNvPr>
          <p:cNvSpPr/>
          <p:nvPr/>
        </p:nvSpPr>
        <p:spPr bwMode="auto">
          <a:xfrm>
            <a:off x="499364" y="2914972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AF5C6B0-E142-4DC7-BEAD-54B58DB8000B}"/>
              </a:ext>
            </a:extLst>
          </p:cNvPr>
          <p:cNvSpPr/>
          <p:nvPr/>
        </p:nvSpPr>
        <p:spPr bwMode="auto">
          <a:xfrm>
            <a:off x="536425" y="3972388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A1D19B-A2AE-4DCA-8D4A-FAAF0CDD88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839" y="2195810"/>
            <a:ext cx="4738764" cy="3239155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2ADFE7B0-46F9-475D-8307-D8DA2C61E6DF}"/>
              </a:ext>
            </a:extLst>
          </p:cNvPr>
          <p:cNvSpPr/>
          <p:nvPr/>
        </p:nvSpPr>
        <p:spPr bwMode="auto">
          <a:xfrm>
            <a:off x="5491162" y="3689387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B7D87EB-44E2-4B30-80D3-BD657C77F6E6}"/>
              </a:ext>
            </a:extLst>
          </p:cNvPr>
          <p:cNvSpPr/>
          <p:nvPr/>
        </p:nvSpPr>
        <p:spPr bwMode="auto">
          <a:xfrm>
            <a:off x="6321845" y="2306592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0C06E36-E8C8-469E-9C2A-EA28E6A021B8}"/>
              </a:ext>
            </a:extLst>
          </p:cNvPr>
          <p:cNvSpPr/>
          <p:nvPr/>
        </p:nvSpPr>
        <p:spPr bwMode="auto">
          <a:xfrm>
            <a:off x="6446851" y="3197468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A660DEB-5739-47A4-83DC-905679575FC1}"/>
              </a:ext>
            </a:extLst>
          </p:cNvPr>
          <p:cNvSpPr/>
          <p:nvPr/>
        </p:nvSpPr>
        <p:spPr bwMode="auto">
          <a:xfrm>
            <a:off x="10935603" y="4945068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7D7888C-C6EE-4FA5-8E70-9951844C2D31}"/>
              </a:ext>
            </a:extLst>
          </p:cNvPr>
          <p:cNvGrpSpPr/>
          <p:nvPr/>
        </p:nvGrpSpPr>
        <p:grpSpPr>
          <a:xfrm>
            <a:off x="11313334" y="75412"/>
            <a:ext cx="936624" cy="681947"/>
            <a:chOff x="11264900" y="6108700"/>
            <a:chExt cx="936624" cy="681947"/>
          </a:xfrm>
        </p:grpSpPr>
        <p:sp>
          <p:nvSpPr>
            <p:cNvPr id="17" name="Arrow: Left 16">
              <a:hlinkClick r:id="rId5" action="ppaction://hlinksldjump"/>
              <a:extLst>
                <a:ext uri="{FF2B5EF4-FFF2-40B4-BE49-F238E27FC236}">
                  <a16:creationId xmlns:a16="http://schemas.microsoft.com/office/drawing/2014/main" id="{E5D130F8-24FA-4D1C-B279-79911F26B7AD}"/>
                </a:ext>
              </a:extLst>
            </p:cNvPr>
            <p:cNvSpPr/>
            <p:nvPr/>
          </p:nvSpPr>
          <p:spPr bwMode="auto">
            <a:xfrm>
              <a:off x="11264900" y="6108700"/>
              <a:ext cx="869950" cy="681947"/>
            </a:xfrm>
            <a:prstGeom prst="leftArrow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BBF1761-23AB-47B0-86C0-160FD1D0820E}"/>
                </a:ext>
              </a:extLst>
            </p:cNvPr>
            <p:cNvSpPr txBox="1"/>
            <p:nvPr/>
          </p:nvSpPr>
          <p:spPr>
            <a:xfrm>
              <a:off x="11569699" y="6231541"/>
              <a:ext cx="6318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>
                  <a:solidFill>
                    <a:schemeClr val="bg1"/>
                  </a:solidFill>
                </a:rPr>
                <a:t>Voltar índice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27757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6008D2D-A231-15D5-7133-E35B1AED2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4872" y="1780227"/>
            <a:ext cx="8230023" cy="387369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4E2C738-979C-45CE-A14E-C303F99E7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 Processo de Cotação - RFX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134B92-6E6F-4546-88F8-8005DE85E381}"/>
              </a:ext>
            </a:extLst>
          </p:cNvPr>
          <p:cNvSpPr txBox="1"/>
          <p:nvPr/>
        </p:nvSpPr>
        <p:spPr>
          <a:xfrm>
            <a:off x="531658" y="663109"/>
            <a:ext cx="114194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07E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Responder RFX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EA43A9-EB97-46E4-B20B-5285CEF86591}"/>
              </a:ext>
            </a:extLst>
          </p:cNvPr>
          <p:cNvSpPr txBox="1"/>
          <p:nvPr/>
        </p:nvSpPr>
        <p:spPr>
          <a:xfrm>
            <a:off x="751364" y="1780227"/>
            <a:ext cx="26479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Para responder uma RFX, o Fornecedor deverá localizar o Ciclo e clicar no status para que seja possível o início do preenchimento das informações: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Incorterm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Local do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Incoterm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Informação Adicional do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Incoterm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Moeda.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A38FCB3-486B-46F4-A958-D8618B86802A}"/>
              </a:ext>
            </a:extLst>
          </p:cNvPr>
          <p:cNvSpPr/>
          <p:nvPr/>
        </p:nvSpPr>
        <p:spPr bwMode="auto">
          <a:xfrm>
            <a:off x="499364" y="1780227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6AD891D-3849-4F95-B0A4-3DBA0444DD6B}"/>
              </a:ext>
            </a:extLst>
          </p:cNvPr>
          <p:cNvSpPr/>
          <p:nvPr/>
        </p:nvSpPr>
        <p:spPr bwMode="auto">
          <a:xfrm>
            <a:off x="11421752" y="2357163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3D47E74-ED48-4C27-820D-39D31F572F74}"/>
              </a:ext>
            </a:extLst>
          </p:cNvPr>
          <p:cNvGrpSpPr/>
          <p:nvPr/>
        </p:nvGrpSpPr>
        <p:grpSpPr>
          <a:xfrm>
            <a:off x="11313334" y="75412"/>
            <a:ext cx="936624" cy="681947"/>
            <a:chOff x="11264900" y="6108700"/>
            <a:chExt cx="936624" cy="681947"/>
          </a:xfrm>
        </p:grpSpPr>
        <p:sp>
          <p:nvSpPr>
            <p:cNvPr id="10" name="Arrow: Left 9">
              <a:hlinkClick r:id="rId4" action="ppaction://hlinksldjump"/>
              <a:extLst>
                <a:ext uri="{FF2B5EF4-FFF2-40B4-BE49-F238E27FC236}">
                  <a16:creationId xmlns:a16="http://schemas.microsoft.com/office/drawing/2014/main" id="{2608DAEE-3630-4290-9796-2259A25948C4}"/>
                </a:ext>
              </a:extLst>
            </p:cNvPr>
            <p:cNvSpPr/>
            <p:nvPr/>
          </p:nvSpPr>
          <p:spPr bwMode="auto">
            <a:xfrm>
              <a:off x="11264900" y="6108700"/>
              <a:ext cx="869950" cy="681947"/>
            </a:xfrm>
            <a:prstGeom prst="leftArrow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BEDEAE3-89C0-4A3D-8FB4-3BEB543B6DC0}"/>
                </a:ext>
              </a:extLst>
            </p:cNvPr>
            <p:cNvSpPr txBox="1"/>
            <p:nvPr/>
          </p:nvSpPr>
          <p:spPr>
            <a:xfrm>
              <a:off x="11569699" y="6231541"/>
              <a:ext cx="6318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>
                  <a:solidFill>
                    <a:schemeClr val="bg1"/>
                  </a:solidFill>
                </a:rPr>
                <a:t>Voltar índice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66680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61338BA7-D0F8-CAAF-219F-44EB929EC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9946" y="1925864"/>
            <a:ext cx="8649645" cy="398407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4E2C738-979C-45CE-A14E-C303F99E7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 Processo de Cotação - RFX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134B92-6E6F-4546-88F8-8005DE85E381}"/>
              </a:ext>
            </a:extLst>
          </p:cNvPr>
          <p:cNvSpPr txBox="1"/>
          <p:nvPr/>
        </p:nvSpPr>
        <p:spPr>
          <a:xfrm>
            <a:off x="521498" y="663109"/>
            <a:ext cx="114194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07E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Responder RFX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EA43A9-EB97-46E4-B20B-5285CEF86591}"/>
              </a:ext>
            </a:extLst>
          </p:cNvPr>
          <p:cNvSpPr txBox="1"/>
          <p:nvPr/>
        </p:nvSpPr>
        <p:spPr>
          <a:xfrm>
            <a:off x="579967" y="1925864"/>
            <a:ext cx="26479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 Informações do Item preencha o preço unitário do item e o prazo, em dias, para a entrega do mesmo.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depender do tipo de item sendo cotado, pode haver mais campos obrigatórios de preenchimento. Todos estarão marcados com um asterisco vermelho.</a:t>
            </a:r>
            <a:endParaRPr lang="pt-BR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A38FCB3-486B-46F4-A958-D8618B86802A}"/>
              </a:ext>
            </a:extLst>
          </p:cNvPr>
          <p:cNvSpPr/>
          <p:nvPr/>
        </p:nvSpPr>
        <p:spPr bwMode="auto">
          <a:xfrm>
            <a:off x="397922" y="1925864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482A33F-4CFA-4C53-996E-FFCD3EDA8FB8}"/>
              </a:ext>
            </a:extLst>
          </p:cNvPr>
          <p:cNvSpPr txBox="1"/>
          <p:nvPr/>
        </p:nvSpPr>
        <p:spPr>
          <a:xfrm>
            <a:off x="478517" y="1178093"/>
            <a:ext cx="114551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Ao clicar em cada item será exibido o pop up com os detalhes. Clique nas abas caso queria visualizar todas as informações.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777EC3E-8498-4A6E-81B8-484E706CF512}"/>
              </a:ext>
            </a:extLst>
          </p:cNvPr>
          <p:cNvSpPr/>
          <p:nvPr/>
        </p:nvSpPr>
        <p:spPr bwMode="auto">
          <a:xfrm flipH="1">
            <a:off x="478517" y="4550327"/>
            <a:ext cx="2764492" cy="1327079"/>
          </a:xfrm>
          <a:prstGeom prst="roundRect">
            <a:avLst>
              <a:gd name="adj" fmla="val 7670"/>
            </a:avLst>
          </a:prstGeom>
          <a:solidFill>
            <a:srgbClr val="007E7A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08000" tIns="45720" rIns="108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IMPORTANTE: 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não há limite de itens na cotação, porém a resposta do fornecedor deverá ser realizada manualmente item por item.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6AD891D-3849-4F95-B0A4-3DBA0444DD6B}"/>
              </a:ext>
            </a:extLst>
          </p:cNvPr>
          <p:cNvSpPr/>
          <p:nvPr/>
        </p:nvSpPr>
        <p:spPr bwMode="auto">
          <a:xfrm>
            <a:off x="5332534" y="2314891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4CB4ABD-955E-41F0-A000-612039D6C995}"/>
              </a:ext>
            </a:extLst>
          </p:cNvPr>
          <p:cNvGrpSpPr/>
          <p:nvPr/>
        </p:nvGrpSpPr>
        <p:grpSpPr>
          <a:xfrm>
            <a:off x="11313334" y="75412"/>
            <a:ext cx="936624" cy="681947"/>
            <a:chOff x="11264900" y="6108700"/>
            <a:chExt cx="936624" cy="681947"/>
          </a:xfrm>
        </p:grpSpPr>
        <p:sp>
          <p:nvSpPr>
            <p:cNvPr id="15" name="Arrow: Left 14">
              <a:hlinkClick r:id="rId4" action="ppaction://hlinksldjump"/>
              <a:extLst>
                <a:ext uri="{FF2B5EF4-FFF2-40B4-BE49-F238E27FC236}">
                  <a16:creationId xmlns:a16="http://schemas.microsoft.com/office/drawing/2014/main" id="{9897B6D0-18C6-454A-B4B8-EF617F0C89C7}"/>
                </a:ext>
              </a:extLst>
            </p:cNvPr>
            <p:cNvSpPr/>
            <p:nvPr/>
          </p:nvSpPr>
          <p:spPr bwMode="auto">
            <a:xfrm>
              <a:off x="11264900" y="6108700"/>
              <a:ext cx="869950" cy="681947"/>
            </a:xfrm>
            <a:prstGeom prst="leftArrow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5F984D4-1C9B-4606-8A3A-15E922BD329B}"/>
                </a:ext>
              </a:extLst>
            </p:cNvPr>
            <p:cNvSpPr txBox="1"/>
            <p:nvPr/>
          </p:nvSpPr>
          <p:spPr>
            <a:xfrm>
              <a:off x="11569699" y="6231541"/>
              <a:ext cx="6318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>
                  <a:solidFill>
                    <a:schemeClr val="bg1"/>
                  </a:solidFill>
                </a:rPr>
                <a:t>Voltar índice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88790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9FE470F-5AA9-A99E-F6B0-9C0ADE63A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9754" y="1937381"/>
            <a:ext cx="8633941" cy="397253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4E2C738-979C-45CE-A14E-C303F99E7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 Processo de Cotação - RFX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134B92-6E6F-4546-88F8-8005DE85E381}"/>
              </a:ext>
            </a:extLst>
          </p:cNvPr>
          <p:cNvSpPr txBox="1"/>
          <p:nvPr/>
        </p:nvSpPr>
        <p:spPr>
          <a:xfrm>
            <a:off x="531658" y="663109"/>
            <a:ext cx="114194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07E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Responder RFX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EA43A9-EB97-46E4-B20B-5285CEF86591}"/>
              </a:ext>
            </a:extLst>
          </p:cNvPr>
          <p:cNvSpPr txBox="1"/>
          <p:nvPr/>
        </p:nvSpPr>
        <p:spPr>
          <a:xfrm>
            <a:off x="645612" y="1937381"/>
            <a:ext cx="24531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 Dados de Entrega e Faturamento o usuário poderá visualizar os dados da entrega e faturamento, além da forma de pagamento.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A38FCB3-486B-46F4-A958-D8618B86802A}"/>
              </a:ext>
            </a:extLst>
          </p:cNvPr>
          <p:cNvSpPr/>
          <p:nvPr/>
        </p:nvSpPr>
        <p:spPr bwMode="auto">
          <a:xfrm>
            <a:off x="418774" y="1980551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482A33F-4CFA-4C53-996E-FFCD3EDA8FB8}"/>
              </a:ext>
            </a:extLst>
          </p:cNvPr>
          <p:cNvSpPr txBox="1"/>
          <p:nvPr/>
        </p:nvSpPr>
        <p:spPr>
          <a:xfrm>
            <a:off x="478517" y="1178093"/>
            <a:ext cx="114551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Será exibido o pop up com os detalhes do item. Clique nas abas caso queria visualizar todas as informações.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6AD891D-3849-4F95-B0A4-3DBA0444DD6B}"/>
              </a:ext>
            </a:extLst>
          </p:cNvPr>
          <p:cNvSpPr/>
          <p:nvPr/>
        </p:nvSpPr>
        <p:spPr bwMode="auto">
          <a:xfrm>
            <a:off x="7305617" y="2444669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2551B53-B325-4D13-93A2-B013457AE1A2}"/>
              </a:ext>
            </a:extLst>
          </p:cNvPr>
          <p:cNvGrpSpPr/>
          <p:nvPr/>
        </p:nvGrpSpPr>
        <p:grpSpPr>
          <a:xfrm>
            <a:off x="11313334" y="75412"/>
            <a:ext cx="936624" cy="681947"/>
            <a:chOff x="11264900" y="6108700"/>
            <a:chExt cx="936624" cy="681947"/>
          </a:xfrm>
        </p:grpSpPr>
        <p:sp>
          <p:nvSpPr>
            <p:cNvPr id="13" name="Arrow: Left 12">
              <a:hlinkClick r:id="rId4" action="ppaction://hlinksldjump"/>
              <a:extLst>
                <a:ext uri="{FF2B5EF4-FFF2-40B4-BE49-F238E27FC236}">
                  <a16:creationId xmlns:a16="http://schemas.microsoft.com/office/drawing/2014/main" id="{D6EC9BDC-69C6-4ABD-B7D2-8AEF84328AC3}"/>
                </a:ext>
              </a:extLst>
            </p:cNvPr>
            <p:cNvSpPr/>
            <p:nvPr/>
          </p:nvSpPr>
          <p:spPr bwMode="auto">
            <a:xfrm>
              <a:off x="11264900" y="6108700"/>
              <a:ext cx="869950" cy="681947"/>
            </a:xfrm>
            <a:prstGeom prst="leftArrow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152002F-483A-4AF0-BCDD-DC6BAD811957}"/>
                </a:ext>
              </a:extLst>
            </p:cNvPr>
            <p:cNvSpPr txBox="1"/>
            <p:nvPr/>
          </p:nvSpPr>
          <p:spPr>
            <a:xfrm>
              <a:off x="11569699" y="6231541"/>
              <a:ext cx="6318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>
                  <a:solidFill>
                    <a:schemeClr val="bg1"/>
                  </a:solidFill>
                </a:rPr>
                <a:t>Voltar índice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27098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70CDE5B-8CEB-1768-177A-D3E67AF4CA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083" y="1641216"/>
            <a:ext cx="8780150" cy="398956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4E2C738-979C-45CE-A14E-C303F99E7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 Processo de Cotação - RFX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134B92-6E6F-4546-88F8-8005DE85E381}"/>
              </a:ext>
            </a:extLst>
          </p:cNvPr>
          <p:cNvSpPr txBox="1"/>
          <p:nvPr/>
        </p:nvSpPr>
        <p:spPr>
          <a:xfrm>
            <a:off x="521498" y="663109"/>
            <a:ext cx="114194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07E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Responder RFX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EA43A9-EB97-46E4-B20B-5285CEF86591}"/>
              </a:ext>
            </a:extLst>
          </p:cNvPr>
          <p:cNvSpPr txBox="1"/>
          <p:nvPr/>
        </p:nvSpPr>
        <p:spPr>
          <a:xfrm>
            <a:off x="548988" y="1641216"/>
            <a:ext cx="246725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aba “Comentário” o fornecedor visualizará a descrição completa do material, quando se trata de um item DLE;</a:t>
            </a:r>
            <a:endParaRPr kumimoji="0" lang="pt-BR" sz="1400" b="1" i="0" u="none" strike="sng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Abaixo será exibido o histórico com os comentários anteriores e o usuário que incluiu o comentário.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A38FCB3-486B-46F4-A958-D8618B86802A}"/>
              </a:ext>
            </a:extLst>
          </p:cNvPr>
          <p:cNvSpPr/>
          <p:nvPr/>
        </p:nvSpPr>
        <p:spPr bwMode="auto">
          <a:xfrm>
            <a:off x="322150" y="1684386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517479D-2FA9-4D40-9A42-966ECE1E2F1B}"/>
              </a:ext>
            </a:extLst>
          </p:cNvPr>
          <p:cNvSpPr/>
          <p:nvPr/>
        </p:nvSpPr>
        <p:spPr bwMode="auto">
          <a:xfrm>
            <a:off x="339374" y="2974469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30B8109-2719-4A9C-BB1F-FD99AFECD78E}"/>
              </a:ext>
            </a:extLst>
          </p:cNvPr>
          <p:cNvSpPr/>
          <p:nvPr/>
        </p:nvSpPr>
        <p:spPr bwMode="auto">
          <a:xfrm>
            <a:off x="8049594" y="2207639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AC285E1-9C81-44C1-AC34-30D6F141ED10}"/>
              </a:ext>
            </a:extLst>
          </p:cNvPr>
          <p:cNvSpPr/>
          <p:nvPr/>
        </p:nvSpPr>
        <p:spPr bwMode="auto">
          <a:xfrm>
            <a:off x="7054300" y="3008160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827E8F0-87D4-459D-B8D2-5C3ACDCB668B}"/>
              </a:ext>
            </a:extLst>
          </p:cNvPr>
          <p:cNvGrpSpPr/>
          <p:nvPr/>
        </p:nvGrpSpPr>
        <p:grpSpPr>
          <a:xfrm>
            <a:off x="11313334" y="75412"/>
            <a:ext cx="936624" cy="681947"/>
            <a:chOff x="11264900" y="6108700"/>
            <a:chExt cx="936624" cy="681947"/>
          </a:xfrm>
        </p:grpSpPr>
        <p:sp>
          <p:nvSpPr>
            <p:cNvPr id="15" name="Arrow: Left 14">
              <a:hlinkClick r:id="rId4" action="ppaction://hlinksldjump"/>
              <a:extLst>
                <a:ext uri="{FF2B5EF4-FFF2-40B4-BE49-F238E27FC236}">
                  <a16:creationId xmlns:a16="http://schemas.microsoft.com/office/drawing/2014/main" id="{D08C385B-F23C-410A-A7F9-749828191FF0}"/>
                </a:ext>
              </a:extLst>
            </p:cNvPr>
            <p:cNvSpPr/>
            <p:nvPr/>
          </p:nvSpPr>
          <p:spPr bwMode="auto">
            <a:xfrm>
              <a:off x="11264900" y="6108700"/>
              <a:ext cx="869950" cy="681947"/>
            </a:xfrm>
            <a:prstGeom prst="leftArrow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200395B-A624-41B9-953A-9F12CFBE89C9}"/>
                </a:ext>
              </a:extLst>
            </p:cNvPr>
            <p:cNvSpPr txBox="1"/>
            <p:nvPr/>
          </p:nvSpPr>
          <p:spPr>
            <a:xfrm>
              <a:off x="11569699" y="6231541"/>
              <a:ext cx="6318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>
                  <a:solidFill>
                    <a:schemeClr val="bg1"/>
                  </a:solidFill>
                </a:rPr>
                <a:t>Voltar índice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31827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A9F00B6-5525-C599-9F75-985724FA5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8194" y="1641216"/>
            <a:ext cx="8965102" cy="408183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4E2C738-979C-45CE-A14E-C303F99E7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 Processo de Cotação - RFX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134B92-6E6F-4546-88F8-8005DE85E381}"/>
              </a:ext>
            </a:extLst>
          </p:cNvPr>
          <p:cNvSpPr txBox="1"/>
          <p:nvPr/>
        </p:nvSpPr>
        <p:spPr>
          <a:xfrm>
            <a:off x="533836" y="703088"/>
            <a:ext cx="114194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07E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Responder RFX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EA43A9-EB97-46E4-B20B-5285CEF86591}"/>
              </a:ext>
            </a:extLst>
          </p:cNvPr>
          <p:cNvSpPr txBox="1"/>
          <p:nvPr/>
        </p:nvSpPr>
        <p:spPr>
          <a:xfrm>
            <a:off x="697536" y="1641216"/>
            <a:ext cx="21238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 aba Anexos faça o upload dos documentos necessários (limite de 100MB, podendo ser em qualquer formato, exceto .bat e .exe) clicando na área de upload ou arrastando os arquivos até lá.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A38FCB3-486B-46F4-A958-D8618B86802A}"/>
              </a:ext>
            </a:extLst>
          </p:cNvPr>
          <p:cNvSpPr/>
          <p:nvPr/>
        </p:nvSpPr>
        <p:spPr bwMode="auto">
          <a:xfrm>
            <a:off x="470698" y="1684386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453F005-F561-49E6-AF5E-5585E35AAFBF}"/>
              </a:ext>
            </a:extLst>
          </p:cNvPr>
          <p:cNvSpPr/>
          <p:nvPr/>
        </p:nvSpPr>
        <p:spPr bwMode="auto">
          <a:xfrm>
            <a:off x="7233687" y="2139109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B8E242D-9CAF-4624-8A85-D0D914CAB26E}"/>
              </a:ext>
            </a:extLst>
          </p:cNvPr>
          <p:cNvGrpSpPr/>
          <p:nvPr/>
        </p:nvGrpSpPr>
        <p:grpSpPr>
          <a:xfrm>
            <a:off x="11313334" y="75412"/>
            <a:ext cx="936624" cy="681947"/>
            <a:chOff x="11264900" y="6108700"/>
            <a:chExt cx="936624" cy="681947"/>
          </a:xfrm>
        </p:grpSpPr>
        <p:sp>
          <p:nvSpPr>
            <p:cNvPr id="11" name="Arrow: Left 10">
              <a:hlinkClick r:id="rId4" action="ppaction://hlinksldjump"/>
              <a:extLst>
                <a:ext uri="{FF2B5EF4-FFF2-40B4-BE49-F238E27FC236}">
                  <a16:creationId xmlns:a16="http://schemas.microsoft.com/office/drawing/2014/main" id="{AA65F213-9729-42A7-9309-4D51C962AE33}"/>
                </a:ext>
              </a:extLst>
            </p:cNvPr>
            <p:cNvSpPr/>
            <p:nvPr/>
          </p:nvSpPr>
          <p:spPr bwMode="auto">
            <a:xfrm>
              <a:off x="11264900" y="6108700"/>
              <a:ext cx="869950" cy="681947"/>
            </a:xfrm>
            <a:prstGeom prst="leftArrow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B6438CF-F0F1-4B58-B36F-F5703C838C6B}"/>
                </a:ext>
              </a:extLst>
            </p:cNvPr>
            <p:cNvSpPr txBox="1"/>
            <p:nvPr/>
          </p:nvSpPr>
          <p:spPr>
            <a:xfrm>
              <a:off x="11569699" y="6231541"/>
              <a:ext cx="6318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>
                  <a:solidFill>
                    <a:schemeClr val="bg1"/>
                  </a:solidFill>
                </a:rPr>
                <a:t>Voltar índice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9553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340252D-A59B-4276-AA40-04C11A4935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9675" y="157827"/>
            <a:ext cx="11033125" cy="720725"/>
          </a:xfrm>
        </p:spPr>
        <p:txBody>
          <a:bodyPr/>
          <a:lstStyle/>
          <a:p>
            <a:r>
              <a:rPr lang="pt-BR" dirty="0"/>
              <a:t>Negociações</a:t>
            </a:r>
          </a:p>
        </p:txBody>
      </p:sp>
      <p:pic>
        <p:nvPicPr>
          <p:cNvPr id="130051" name="Picture 4">
            <a:extLst>
              <a:ext uri="{FF2B5EF4-FFF2-40B4-BE49-F238E27FC236}">
                <a16:creationId xmlns:a16="http://schemas.microsoft.com/office/drawing/2014/main" id="{4BD005C8-F1BD-4ADC-9303-0379B5356E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2" t="35946" r="60310" b="10602"/>
          <a:stretch/>
        </p:blipFill>
        <p:spPr bwMode="auto">
          <a:xfrm>
            <a:off x="1766177" y="2267967"/>
            <a:ext cx="2984500" cy="335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55A5DD-CA2B-4184-B0BF-92F23D4A595D}"/>
              </a:ext>
            </a:extLst>
          </p:cNvPr>
          <p:cNvSpPr txBox="1"/>
          <p:nvPr/>
        </p:nvSpPr>
        <p:spPr>
          <a:xfrm>
            <a:off x="5266668" y="2353618"/>
            <a:ext cx="6137932" cy="3139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 Negociações ocorre o processo de cotação da cadeia de suprimentos, destinado a recebimento e resposta de cotações. Neste módulo, é possível: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Acompanhar o processo de RFX em tempo real;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Aceitar e responder as cotações;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Acompanhar as informações sobre os prazos dos processos;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Inserir comentários pertinentes ao processo;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Salvar formulários já preenchidos para responder posteriormente.</a:t>
            </a:r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id="{8296409F-17E0-4F68-86A5-A489D208D5CC}"/>
              </a:ext>
            </a:extLst>
          </p:cNvPr>
          <p:cNvSpPr/>
          <p:nvPr/>
        </p:nvSpPr>
        <p:spPr bwMode="auto">
          <a:xfrm>
            <a:off x="3335338" y="5706184"/>
            <a:ext cx="1231900" cy="1873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ILUSTRATIVO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ECF7758-379B-409C-B797-E075121D03A2}"/>
              </a:ext>
            </a:extLst>
          </p:cNvPr>
          <p:cNvSpPr txBox="1"/>
          <p:nvPr/>
        </p:nvSpPr>
        <p:spPr>
          <a:xfrm>
            <a:off x="460290" y="663108"/>
            <a:ext cx="85807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07E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Introdução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4BCEB37-5070-4002-9475-24026E057C35}"/>
              </a:ext>
            </a:extLst>
          </p:cNvPr>
          <p:cNvGrpSpPr/>
          <p:nvPr/>
        </p:nvGrpSpPr>
        <p:grpSpPr>
          <a:xfrm>
            <a:off x="11313334" y="75412"/>
            <a:ext cx="936624" cy="681947"/>
            <a:chOff x="11264900" y="6108700"/>
            <a:chExt cx="936624" cy="681947"/>
          </a:xfrm>
        </p:grpSpPr>
        <p:sp>
          <p:nvSpPr>
            <p:cNvPr id="8" name="Arrow: Left 7">
              <a:hlinkClick r:id="rId3" action="ppaction://hlinksldjump"/>
              <a:extLst>
                <a:ext uri="{FF2B5EF4-FFF2-40B4-BE49-F238E27FC236}">
                  <a16:creationId xmlns:a16="http://schemas.microsoft.com/office/drawing/2014/main" id="{90E9707C-D124-4C34-A895-B858790113E4}"/>
                </a:ext>
              </a:extLst>
            </p:cNvPr>
            <p:cNvSpPr/>
            <p:nvPr/>
          </p:nvSpPr>
          <p:spPr bwMode="auto">
            <a:xfrm>
              <a:off x="11264900" y="6108700"/>
              <a:ext cx="869950" cy="681947"/>
            </a:xfrm>
            <a:prstGeom prst="leftArrow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CC7D22A-6331-42E7-AAAD-E050F59FDBFA}"/>
                </a:ext>
              </a:extLst>
            </p:cNvPr>
            <p:cNvSpPr txBox="1"/>
            <p:nvPr/>
          </p:nvSpPr>
          <p:spPr>
            <a:xfrm>
              <a:off x="11569699" y="6231541"/>
              <a:ext cx="6318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>
                  <a:solidFill>
                    <a:schemeClr val="bg1"/>
                  </a:solidFill>
                </a:rPr>
                <a:t>Voltar índice</a:t>
              </a: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BB9621E3-3876-B920-7B16-3A46CBE6E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485" y="1675903"/>
            <a:ext cx="8938674" cy="400300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4E2C738-979C-45CE-A14E-C303F99E7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593" y="75412"/>
            <a:ext cx="11032067" cy="720725"/>
          </a:xfrm>
        </p:spPr>
        <p:txBody>
          <a:bodyPr/>
          <a:lstStyle/>
          <a:p>
            <a:r>
              <a:rPr lang="pt-BR" dirty="0"/>
              <a:t>O Processo de Cotação - RFX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134B92-6E6F-4546-88F8-8005DE85E381}"/>
              </a:ext>
            </a:extLst>
          </p:cNvPr>
          <p:cNvSpPr txBox="1"/>
          <p:nvPr/>
        </p:nvSpPr>
        <p:spPr>
          <a:xfrm>
            <a:off x="214593" y="681947"/>
            <a:ext cx="114194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07E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Responder RFX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EA43A9-EB97-46E4-B20B-5285CEF86591}"/>
              </a:ext>
            </a:extLst>
          </p:cNvPr>
          <p:cNvSpPr txBox="1"/>
          <p:nvPr/>
        </p:nvSpPr>
        <p:spPr>
          <a:xfrm>
            <a:off x="697536" y="1641216"/>
            <a:ext cx="2208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 “Informações Tributária” preencha com os impostos aplicáveis para o item.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A38FCB3-486B-46F4-A958-D8618B86802A}"/>
              </a:ext>
            </a:extLst>
          </p:cNvPr>
          <p:cNvSpPr/>
          <p:nvPr/>
        </p:nvSpPr>
        <p:spPr bwMode="auto">
          <a:xfrm>
            <a:off x="470698" y="1684386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4B88A65-2BBF-414E-9C7E-A599D219D37D}"/>
              </a:ext>
            </a:extLst>
          </p:cNvPr>
          <p:cNvSpPr/>
          <p:nvPr/>
        </p:nvSpPr>
        <p:spPr bwMode="auto">
          <a:xfrm>
            <a:off x="7928152" y="2253880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CA32F48-8CF2-4F9B-BC06-92ED50A52CCC}"/>
              </a:ext>
            </a:extLst>
          </p:cNvPr>
          <p:cNvGrpSpPr/>
          <p:nvPr/>
        </p:nvGrpSpPr>
        <p:grpSpPr>
          <a:xfrm>
            <a:off x="11304914" y="0"/>
            <a:ext cx="936624" cy="681947"/>
            <a:chOff x="11264900" y="6108700"/>
            <a:chExt cx="936624" cy="681947"/>
          </a:xfrm>
        </p:grpSpPr>
        <p:sp>
          <p:nvSpPr>
            <p:cNvPr id="11" name="Arrow: Left 10">
              <a:hlinkClick r:id="rId4" action="ppaction://hlinksldjump"/>
              <a:extLst>
                <a:ext uri="{FF2B5EF4-FFF2-40B4-BE49-F238E27FC236}">
                  <a16:creationId xmlns:a16="http://schemas.microsoft.com/office/drawing/2014/main" id="{C3E57EE0-8013-4FEA-8080-3EAB5DAA7492}"/>
                </a:ext>
              </a:extLst>
            </p:cNvPr>
            <p:cNvSpPr/>
            <p:nvPr/>
          </p:nvSpPr>
          <p:spPr bwMode="auto">
            <a:xfrm>
              <a:off x="11264900" y="6108700"/>
              <a:ext cx="869950" cy="681947"/>
            </a:xfrm>
            <a:prstGeom prst="leftArrow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1881F3C-57D7-425A-8D33-576F68E251B4}"/>
                </a:ext>
              </a:extLst>
            </p:cNvPr>
            <p:cNvSpPr txBox="1"/>
            <p:nvPr/>
          </p:nvSpPr>
          <p:spPr>
            <a:xfrm>
              <a:off x="11569699" y="6231541"/>
              <a:ext cx="6318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>
                  <a:solidFill>
                    <a:schemeClr val="bg1"/>
                  </a:solidFill>
                </a:rPr>
                <a:t>Voltar índice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09539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95CC9153-C195-91FB-F822-D3B94E541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25" y="1536935"/>
            <a:ext cx="8911121" cy="406768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4E2C738-979C-45CE-A14E-C303F99E7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593" y="75412"/>
            <a:ext cx="11032067" cy="720725"/>
          </a:xfrm>
        </p:spPr>
        <p:txBody>
          <a:bodyPr/>
          <a:lstStyle/>
          <a:p>
            <a:r>
              <a:rPr lang="pt-BR" dirty="0"/>
              <a:t>O Processo de Cotação - RFX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134B92-6E6F-4546-88F8-8005DE85E381}"/>
              </a:ext>
            </a:extLst>
          </p:cNvPr>
          <p:cNvSpPr txBox="1"/>
          <p:nvPr/>
        </p:nvSpPr>
        <p:spPr>
          <a:xfrm>
            <a:off x="214593" y="681947"/>
            <a:ext cx="114194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07E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Responder RFX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EA43A9-EB97-46E4-B20B-5285CEF86591}"/>
              </a:ext>
            </a:extLst>
          </p:cNvPr>
          <p:cNvSpPr txBox="1"/>
          <p:nvPr/>
        </p:nvSpPr>
        <p:spPr>
          <a:xfrm>
            <a:off x="697536" y="1641216"/>
            <a:ext cx="2157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 Informações Tributárias preencha com os impostos aplicáveis para o item.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A38FCB3-486B-46F4-A958-D8618B86802A}"/>
              </a:ext>
            </a:extLst>
          </p:cNvPr>
          <p:cNvSpPr/>
          <p:nvPr/>
        </p:nvSpPr>
        <p:spPr bwMode="auto">
          <a:xfrm>
            <a:off x="470698" y="1684386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4B88A65-2BBF-414E-9C7E-A599D219D37D}"/>
              </a:ext>
            </a:extLst>
          </p:cNvPr>
          <p:cNvSpPr/>
          <p:nvPr/>
        </p:nvSpPr>
        <p:spPr bwMode="auto">
          <a:xfrm>
            <a:off x="6676868" y="1936386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CA32F48-8CF2-4F9B-BC06-92ED50A52CCC}"/>
              </a:ext>
            </a:extLst>
          </p:cNvPr>
          <p:cNvGrpSpPr/>
          <p:nvPr/>
        </p:nvGrpSpPr>
        <p:grpSpPr>
          <a:xfrm>
            <a:off x="11304914" y="0"/>
            <a:ext cx="936624" cy="681947"/>
            <a:chOff x="11264900" y="6108700"/>
            <a:chExt cx="936624" cy="681947"/>
          </a:xfrm>
        </p:grpSpPr>
        <p:sp>
          <p:nvSpPr>
            <p:cNvPr id="11" name="Arrow: Left 10">
              <a:hlinkClick r:id="rId4" action="ppaction://hlinksldjump"/>
              <a:extLst>
                <a:ext uri="{FF2B5EF4-FFF2-40B4-BE49-F238E27FC236}">
                  <a16:creationId xmlns:a16="http://schemas.microsoft.com/office/drawing/2014/main" id="{C3E57EE0-8013-4FEA-8080-3EAB5DAA7492}"/>
                </a:ext>
              </a:extLst>
            </p:cNvPr>
            <p:cNvSpPr/>
            <p:nvPr/>
          </p:nvSpPr>
          <p:spPr bwMode="auto">
            <a:xfrm>
              <a:off x="11264900" y="6108700"/>
              <a:ext cx="869950" cy="681947"/>
            </a:xfrm>
            <a:prstGeom prst="leftArrow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1881F3C-57D7-425A-8D33-576F68E251B4}"/>
                </a:ext>
              </a:extLst>
            </p:cNvPr>
            <p:cNvSpPr txBox="1"/>
            <p:nvPr/>
          </p:nvSpPr>
          <p:spPr>
            <a:xfrm>
              <a:off x="11569699" y="6231541"/>
              <a:ext cx="6318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>
                  <a:solidFill>
                    <a:schemeClr val="bg1"/>
                  </a:solidFill>
                </a:rPr>
                <a:t>Voltar índice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15558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84E85196-6548-6E97-3A63-5C8F790D0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0997" y="1362842"/>
            <a:ext cx="8382431" cy="368954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4E2C738-979C-45CE-A14E-C303F99E7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698" y="125168"/>
            <a:ext cx="11032067" cy="720725"/>
          </a:xfrm>
        </p:spPr>
        <p:txBody>
          <a:bodyPr/>
          <a:lstStyle/>
          <a:p>
            <a:r>
              <a:rPr lang="pt-BR" dirty="0"/>
              <a:t>O Processo de Cotação - RFX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134B92-6E6F-4546-88F8-8005DE85E381}"/>
              </a:ext>
            </a:extLst>
          </p:cNvPr>
          <p:cNvSpPr txBox="1"/>
          <p:nvPr/>
        </p:nvSpPr>
        <p:spPr>
          <a:xfrm>
            <a:off x="470698" y="682070"/>
            <a:ext cx="114194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07E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Responder RFX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EA43A9-EB97-46E4-B20B-5285CEF86591}"/>
              </a:ext>
            </a:extLst>
          </p:cNvPr>
          <p:cNvSpPr txBox="1"/>
          <p:nvPr/>
        </p:nvSpPr>
        <p:spPr>
          <a:xfrm>
            <a:off x="697536" y="1297508"/>
            <a:ext cx="270606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 “Atributos” você consegue visualizar: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Natureza da Operação: Este campo será preenchido pelo Comprador no ato da criação da RFX. As opções que aparecerão aqui podem ser:</a:t>
            </a:r>
          </a:p>
          <a:p>
            <a:pPr marL="542925" marR="0" lvl="1" indent="-2778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Industrialização / revenda</a:t>
            </a:r>
          </a:p>
          <a:p>
            <a:pPr marL="542925" marR="0" lvl="1" indent="-2778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Uso e consumo</a:t>
            </a:r>
          </a:p>
          <a:p>
            <a:pPr marL="542925" marR="0" lvl="1" indent="-2778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Ativo</a:t>
            </a:r>
          </a:p>
          <a:p>
            <a:pPr marL="542925" marR="0" lvl="1" indent="-2778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Produto químico</a:t>
            </a:r>
          </a:p>
          <a:p>
            <a:pPr marL="542925" marR="0" lvl="1" indent="-2778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Linha ERP</a:t>
            </a:r>
          </a:p>
          <a:p>
            <a:pPr marL="542925" marR="0" lvl="1" indent="-2778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Código do Grupo: código interno da Nimbi 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Para concluir, clique em “Salvar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A38FCB3-486B-46F4-A958-D8618B86802A}"/>
              </a:ext>
            </a:extLst>
          </p:cNvPr>
          <p:cNvSpPr/>
          <p:nvPr/>
        </p:nvSpPr>
        <p:spPr bwMode="auto">
          <a:xfrm>
            <a:off x="470698" y="1340678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F556EA9-12C6-4B06-BD3D-A24387079700}"/>
              </a:ext>
            </a:extLst>
          </p:cNvPr>
          <p:cNvSpPr/>
          <p:nvPr/>
        </p:nvSpPr>
        <p:spPr bwMode="auto">
          <a:xfrm flipH="1">
            <a:off x="470698" y="5534511"/>
            <a:ext cx="2942036" cy="1141051"/>
          </a:xfrm>
          <a:prstGeom prst="roundRect">
            <a:avLst>
              <a:gd name="adj" fmla="val 13590"/>
            </a:avLst>
          </a:prstGeom>
          <a:solidFill>
            <a:srgbClr val="007E7A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08000" tIns="45720" rIns="108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Todos os itens da cotação deverão ser preenchidos para que o usuário consiga enviar a resposta.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C02E88D-FF89-4A3D-A7AB-CA5129277142}"/>
              </a:ext>
            </a:extLst>
          </p:cNvPr>
          <p:cNvSpPr/>
          <p:nvPr/>
        </p:nvSpPr>
        <p:spPr bwMode="auto">
          <a:xfrm>
            <a:off x="470698" y="4548492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760C521-9B9F-4E6B-9E23-61EA2CA7CC6B}"/>
              </a:ext>
            </a:extLst>
          </p:cNvPr>
          <p:cNvSpPr/>
          <p:nvPr/>
        </p:nvSpPr>
        <p:spPr bwMode="auto">
          <a:xfrm>
            <a:off x="8819507" y="4451145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0D7DD41-CD8C-48B9-B2E2-A04528A77AB3}"/>
              </a:ext>
            </a:extLst>
          </p:cNvPr>
          <p:cNvSpPr/>
          <p:nvPr/>
        </p:nvSpPr>
        <p:spPr bwMode="auto">
          <a:xfrm>
            <a:off x="8861213" y="2154856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F4954C5-A281-4C57-B571-8D65E2D2B090}"/>
              </a:ext>
            </a:extLst>
          </p:cNvPr>
          <p:cNvGrpSpPr/>
          <p:nvPr/>
        </p:nvGrpSpPr>
        <p:grpSpPr>
          <a:xfrm>
            <a:off x="11313334" y="75412"/>
            <a:ext cx="936624" cy="681947"/>
            <a:chOff x="11264900" y="6108700"/>
            <a:chExt cx="936624" cy="681947"/>
          </a:xfrm>
        </p:grpSpPr>
        <p:sp>
          <p:nvSpPr>
            <p:cNvPr id="16" name="Arrow: Left 15">
              <a:hlinkClick r:id="rId4" action="ppaction://hlinksldjump"/>
              <a:extLst>
                <a:ext uri="{FF2B5EF4-FFF2-40B4-BE49-F238E27FC236}">
                  <a16:creationId xmlns:a16="http://schemas.microsoft.com/office/drawing/2014/main" id="{5818C8C3-8740-4C8D-A9B2-05FB30C9540C}"/>
                </a:ext>
              </a:extLst>
            </p:cNvPr>
            <p:cNvSpPr/>
            <p:nvPr/>
          </p:nvSpPr>
          <p:spPr bwMode="auto">
            <a:xfrm>
              <a:off x="11264900" y="6108700"/>
              <a:ext cx="869950" cy="681947"/>
            </a:xfrm>
            <a:prstGeom prst="leftArrow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0270F9C-381E-4A35-A692-2DB89099F9EC}"/>
                </a:ext>
              </a:extLst>
            </p:cNvPr>
            <p:cNvSpPr txBox="1"/>
            <p:nvPr/>
          </p:nvSpPr>
          <p:spPr>
            <a:xfrm>
              <a:off x="11569699" y="6231541"/>
              <a:ext cx="6318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>
                  <a:solidFill>
                    <a:schemeClr val="bg1"/>
                  </a:solidFill>
                </a:rPr>
                <a:t>Voltar índice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82833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7A2B92E-DFC0-C2C4-D295-232B52042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004" y="1780079"/>
            <a:ext cx="8698691" cy="368021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4E2C738-979C-45CE-A14E-C303F99E7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17" y="78682"/>
            <a:ext cx="11032067" cy="720725"/>
          </a:xfrm>
        </p:spPr>
        <p:txBody>
          <a:bodyPr/>
          <a:lstStyle/>
          <a:p>
            <a:r>
              <a:rPr lang="pt-BR" dirty="0"/>
              <a:t>O Processo de Cotação - RFX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134B92-6E6F-4546-88F8-8005DE85E381}"/>
              </a:ext>
            </a:extLst>
          </p:cNvPr>
          <p:cNvSpPr txBox="1"/>
          <p:nvPr/>
        </p:nvSpPr>
        <p:spPr>
          <a:xfrm>
            <a:off x="470698" y="602050"/>
            <a:ext cx="114194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07E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Responder RFX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EA43A9-EB97-46E4-B20B-5285CEF86591}"/>
              </a:ext>
            </a:extLst>
          </p:cNvPr>
          <p:cNvSpPr txBox="1"/>
          <p:nvPr/>
        </p:nvSpPr>
        <p:spPr>
          <a:xfrm>
            <a:off x="697536" y="1736909"/>
            <a:ext cx="22996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Para isto, clique em “Responder Offline”;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Será exibido um pop up para download do template e, após preenchido, o upload da planilha, conforme orientado na própria tela.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A38FCB3-486B-46F4-A958-D8618B86802A}"/>
              </a:ext>
            </a:extLst>
          </p:cNvPr>
          <p:cNvSpPr/>
          <p:nvPr/>
        </p:nvSpPr>
        <p:spPr bwMode="auto">
          <a:xfrm>
            <a:off x="470698" y="1780079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BF5775-F8FC-48D0-B631-F7E88EFFC315}"/>
              </a:ext>
            </a:extLst>
          </p:cNvPr>
          <p:cNvSpPr txBox="1"/>
          <p:nvPr/>
        </p:nvSpPr>
        <p:spPr>
          <a:xfrm>
            <a:off x="478517" y="1178093"/>
            <a:ext cx="114551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 usuário poderá optar por responder offline a cotação.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B07649D-AE05-4547-B189-EEBC7C5D45BA}"/>
              </a:ext>
            </a:extLst>
          </p:cNvPr>
          <p:cNvSpPr/>
          <p:nvPr/>
        </p:nvSpPr>
        <p:spPr bwMode="auto">
          <a:xfrm>
            <a:off x="478517" y="2414435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9D4479-ECC4-4C87-9F9B-DB1B955C2C9C}"/>
              </a:ext>
            </a:extLst>
          </p:cNvPr>
          <p:cNvSpPr/>
          <p:nvPr/>
        </p:nvSpPr>
        <p:spPr bwMode="auto">
          <a:xfrm>
            <a:off x="5767215" y="2626571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72A19A9-7936-4801-9D6B-613C0CD07610}"/>
              </a:ext>
            </a:extLst>
          </p:cNvPr>
          <p:cNvSpPr/>
          <p:nvPr/>
        </p:nvSpPr>
        <p:spPr bwMode="auto">
          <a:xfrm>
            <a:off x="11242464" y="3177000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1911AE4-6869-49C6-B19E-F072B030455F}"/>
              </a:ext>
            </a:extLst>
          </p:cNvPr>
          <p:cNvGrpSpPr/>
          <p:nvPr/>
        </p:nvGrpSpPr>
        <p:grpSpPr>
          <a:xfrm>
            <a:off x="11313334" y="75412"/>
            <a:ext cx="936624" cy="681947"/>
            <a:chOff x="11264900" y="6108700"/>
            <a:chExt cx="936624" cy="681947"/>
          </a:xfrm>
        </p:grpSpPr>
        <p:sp>
          <p:nvSpPr>
            <p:cNvPr id="18" name="Arrow: Left 17">
              <a:hlinkClick r:id="rId4" action="ppaction://hlinksldjump"/>
              <a:extLst>
                <a:ext uri="{FF2B5EF4-FFF2-40B4-BE49-F238E27FC236}">
                  <a16:creationId xmlns:a16="http://schemas.microsoft.com/office/drawing/2014/main" id="{FA35EB6F-7C0C-430E-AD02-14251C247119}"/>
                </a:ext>
              </a:extLst>
            </p:cNvPr>
            <p:cNvSpPr/>
            <p:nvPr/>
          </p:nvSpPr>
          <p:spPr bwMode="auto">
            <a:xfrm>
              <a:off x="11264900" y="6108700"/>
              <a:ext cx="869950" cy="681947"/>
            </a:xfrm>
            <a:prstGeom prst="leftArrow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1D199E4-FEE4-4211-AE98-325F93F2A8AF}"/>
                </a:ext>
              </a:extLst>
            </p:cNvPr>
            <p:cNvSpPr txBox="1"/>
            <p:nvPr/>
          </p:nvSpPr>
          <p:spPr>
            <a:xfrm>
              <a:off x="11569699" y="6231541"/>
              <a:ext cx="6318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>
                  <a:solidFill>
                    <a:schemeClr val="bg1"/>
                  </a:solidFill>
                </a:rPr>
                <a:t>Voltar índice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91693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AEBB597C-C5BA-60A9-150C-B18F07238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8527" y="1780079"/>
            <a:ext cx="8382431" cy="351808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4E2C738-979C-45CE-A14E-C303F99E7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 Processo de Cotação - RFX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134B92-6E6F-4546-88F8-8005DE85E381}"/>
              </a:ext>
            </a:extLst>
          </p:cNvPr>
          <p:cNvSpPr txBox="1"/>
          <p:nvPr/>
        </p:nvSpPr>
        <p:spPr>
          <a:xfrm>
            <a:off x="521498" y="663109"/>
            <a:ext cx="114194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07E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Responder RFX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EA43A9-EB97-46E4-B20B-5285CEF86591}"/>
              </a:ext>
            </a:extLst>
          </p:cNvPr>
          <p:cNvSpPr txBox="1"/>
          <p:nvPr/>
        </p:nvSpPr>
        <p:spPr>
          <a:xfrm>
            <a:off x="697535" y="1736909"/>
            <a:ext cx="25130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Os painéis “Comentários” e “Anexos” estarão disponíveis também na tela principal da cotação para caso o usuário opte por enviar comentários e anexos gerais. 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 usuário poderá incluir comentários e anexos* para a RFX como um todo ou para cada item.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A38FCB3-486B-46F4-A958-D8618B86802A}"/>
              </a:ext>
            </a:extLst>
          </p:cNvPr>
          <p:cNvSpPr/>
          <p:nvPr/>
        </p:nvSpPr>
        <p:spPr bwMode="auto">
          <a:xfrm>
            <a:off x="470698" y="1780079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875A62E-1AE6-4CB2-BF18-39F5EBC1EE2F}"/>
              </a:ext>
            </a:extLst>
          </p:cNvPr>
          <p:cNvSpPr/>
          <p:nvPr/>
        </p:nvSpPr>
        <p:spPr bwMode="auto">
          <a:xfrm>
            <a:off x="5244120" y="2374291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D049339-4A6E-4DAF-B8F0-A1E4BCA17936}"/>
              </a:ext>
            </a:extLst>
          </p:cNvPr>
          <p:cNvSpPr/>
          <p:nvPr/>
        </p:nvSpPr>
        <p:spPr bwMode="auto">
          <a:xfrm flipH="1">
            <a:off x="579967" y="4026848"/>
            <a:ext cx="2661844" cy="1845316"/>
          </a:xfrm>
          <a:prstGeom prst="roundRect">
            <a:avLst>
              <a:gd name="adj" fmla="val 7670"/>
            </a:avLst>
          </a:prstGeom>
          <a:solidFill>
            <a:srgbClr val="007E7A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08000" tIns="45720" rIns="108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IMPORTANTE: 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 arquivo para anexo pode ter até 100MB, podendo ser em qualquer formato (exceto .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bat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 .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exe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). Em comentários, o limite máximo é de 3 mil caracteres.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9BBE8C9-0B0F-4078-86F3-7667D565C784}"/>
              </a:ext>
            </a:extLst>
          </p:cNvPr>
          <p:cNvGrpSpPr/>
          <p:nvPr/>
        </p:nvGrpSpPr>
        <p:grpSpPr>
          <a:xfrm>
            <a:off x="11313334" y="75412"/>
            <a:ext cx="936624" cy="681947"/>
            <a:chOff x="11264900" y="6108700"/>
            <a:chExt cx="936624" cy="681947"/>
          </a:xfrm>
        </p:grpSpPr>
        <p:sp>
          <p:nvSpPr>
            <p:cNvPr id="10" name="Arrow: Left 9">
              <a:hlinkClick r:id="rId4" action="ppaction://hlinksldjump"/>
              <a:extLst>
                <a:ext uri="{FF2B5EF4-FFF2-40B4-BE49-F238E27FC236}">
                  <a16:creationId xmlns:a16="http://schemas.microsoft.com/office/drawing/2014/main" id="{731A7405-C38E-4DDB-9366-5869B7E58ED1}"/>
                </a:ext>
              </a:extLst>
            </p:cNvPr>
            <p:cNvSpPr/>
            <p:nvPr/>
          </p:nvSpPr>
          <p:spPr bwMode="auto">
            <a:xfrm>
              <a:off x="11264900" y="6108700"/>
              <a:ext cx="869950" cy="681947"/>
            </a:xfrm>
            <a:prstGeom prst="leftArrow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759E0FD-57C6-4EC5-A9C6-80E115480446}"/>
                </a:ext>
              </a:extLst>
            </p:cNvPr>
            <p:cNvSpPr txBox="1"/>
            <p:nvPr/>
          </p:nvSpPr>
          <p:spPr>
            <a:xfrm>
              <a:off x="11569699" y="6231541"/>
              <a:ext cx="6318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>
                  <a:solidFill>
                    <a:schemeClr val="bg1"/>
                  </a:solidFill>
                </a:rPr>
                <a:t>Voltar índice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88008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91A356A8-C886-E334-E22E-05FB90713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099" y="1558738"/>
            <a:ext cx="8651019" cy="360043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4E2C738-979C-45CE-A14E-C303F99E7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 Processo de Cotação - RFX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134B92-6E6F-4546-88F8-8005DE85E381}"/>
              </a:ext>
            </a:extLst>
          </p:cNvPr>
          <p:cNvSpPr txBox="1"/>
          <p:nvPr/>
        </p:nvSpPr>
        <p:spPr>
          <a:xfrm>
            <a:off x="531658" y="663109"/>
            <a:ext cx="114194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07E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Responder RFX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EA43A9-EB97-46E4-B20B-5285CEF86591}"/>
              </a:ext>
            </a:extLst>
          </p:cNvPr>
          <p:cNvSpPr txBox="1"/>
          <p:nvPr/>
        </p:nvSpPr>
        <p:spPr>
          <a:xfrm>
            <a:off x="697536" y="2735264"/>
            <a:ext cx="25304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Clique em “Salvar” para salvar as alterações realizadas ou clique em “Enviar” para enviar a resposta com a proposta de cotação.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A38FCB3-486B-46F4-A958-D8618B86802A}"/>
              </a:ext>
            </a:extLst>
          </p:cNvPr>
          <p:cNvSpPr/>
          <p:nvPr/>
        </p:nvSpPr>
        <p:spPr bwMode="auto">
          <a:xfrm>
            <a:off x="470698" y="2765732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BAB1DEC-D612-418B-A15D-A6AE281E0AD9}"/>
              </a:ext>
            </a:extLst>
          </p:cNvPr>
          <p:cNvSpPr/>
          <p:nvPr/>
        </p:nvSpPr>
        <p:spPr bwMode="auto">
          <a:xfrm>
            <a:off x="11147885" y="3770024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686E10B-715C-4B81-8FF4-B3EA8744440C}"/>
              </a:ext>
            </a:extLst>
          </p:cNvPr>
          <p:cNvSpPr/>
          <p:nvPr/>
        </p:nvSpPr>
        <p:spPr bwMode="auto">
          <a:xfrm flipH="1">
            <a:off x="596698" y="4191735"/>
            <a:ext cx="2505273" cy="1702551"/>
          </a:xfrm>
          <a:prstGeom prst="roundRect">
            <a:avLst>
              <a:gd name="adj" fmla="val 7670"/>
            </a:avLst>
          </a:prstGeom>
          <a:solidFill>
            <a:srgbClr val="007E7A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08000" tIns="45720" rIns="108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MUITO IMPORTANTE: 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Clicar em Salvar </a:t>
            </a:r>
            <a:r>
              <a:rPr kumimoji="0" lang="pt-BR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não 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enviará a proposta para a Vale. É necessário clicar em Enviar para que a cotação seja submetida e recebida pelo requisitante.</a:t>
            </a:r>
            <a:endParaRPr kumimoji="0" lang="pt-BR" sz="1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DD4C980-F6B8-4BDC-954D-70E4FE5DF3FD}"/>
              </a:ext>
            </a:extLst>
          </p:cNvPr>
          <p:cNvSpPr/>
          <p:nvPr/>
        </p:nvSpPr>
        <p:spPr bwMode="auto">
          <a:xfrm>
            <a:off x="4989951" y="4418703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9D25BAB-69D0-42A2-A294-DA0CDAA9781C}"/>
              </a:ext>
            </a:extLst>
          </p:cNvPr>
          <p:cNvSpPr/>
          <p:nvPr/>
        </p:nvSpPr>
        <p:spPr bwMode="auto">
          <a:xfrm>
            <a:off x="470698" y="1560512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3449FD-FBD1-461D-9F2D-2A95C819CD20}"/>
              </a:ext>
            </a:extLst>
          </p:cNvPr>
          <p:cNvSpPr txBox="1"/>
          <p:nvPr/>
        </p:nvSpPr>
        <p:spPr>
          <a:xfrm>
            <a:off x="722698" y="1558738"/>
            <a:ext cx="250527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 último painel exibe o histórico de alterações da RFX, sendo possível realizar uma busca por campo ou valor;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0D56EA8-460C-487B-B9E4-04CBCA316E0F}"/>
              </a:ext>
            </a:extLst>
          </p:cNvPr>
          <p:cNvGrpSpPr/>
          <p:nvPr/>
        </p:nvGrpSpPr>
        <p:grpSpPr>
          <a:xfrm>
            <a:off x="11313334" y="75412"/>
            <a:ext cx="936624" cy="681947"/>
            <a:chOff x="11264900" y="6108700"/>
            <a:chExt cx="936624" cy="681947"/>
          </a:xfrm>
        </p:grpSpPr>
        <p:sp>
          <p:nvSpPr>
            <p:cNvPr id="16" name="Arrow: Left 15">
              <a:hlinkClick r:id="rId4" action="ppaction://hlinksldjump"/>
              <a:extLst>
                <a:ext uri="{FF2B5EF4-FFF2-40B4-BE49-F238E27FC236}">
                  <a16:creationId xmlns:a16="http://schemas.microsoft.com/office/drawing/2014/main" id="{EAA1AB34-326B-40C0-AABC-62726F2BD662}"/>
                </a:ext>
              </a:extLst>
            </p:cNvPr>
            <p:cNvSpPr/>
            <p:nvPr/>
          </p:nvSpPr>
          <p:spPr bwMode="auto">
            <a:xfrm>
              <a:off x="11264900" y="6108700"/>
              <a:ext cx="869950" cy="681947"/>
            </a:xfrm>
            <a:prstGeom prst="leftArrow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1B3FAB7-48F3-48A6-82E7-DA96636017BE}"/>
                </a:ext>
              </a:extLst>
            </p:cNvPr>
            <p:cNvSpPr txBox="1"/>
            <p:nvPr/>
          </p:nvSpPr>
          <p:spPr>
            <a:xfrm>
              <a:off x="11569699" y="6231541"/>
              <a:ext cx="6318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>
                  <a:solidFill>
                    <a:schemeClr val="bg1"/>
                  </a:solidFill>
                </a:rPr>
                <a:t>Voltar índice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79617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19EDAB0-5090-B5EF-B03A-80FE8171CE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5470" y="1521144"/>
            <a:ext cx="8767866" cy="400892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4E2C738-979C-45CE-A14E-C303F99E7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 Processo de Cotação - RFX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134B92-6E6F-4546-88F8-8005DE85E381}"/>
              </a:ext>
            </a:extLst>
          </p:cNvPr>
          <p:cNvSpPr txBox="1"/>
          <p:nvPr/>
        </p:nvSpPr>
        <p:spPr>
          <a:xfrm>
            <a:off x="521498" y="663109"/>
            <a:ext cx="114194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07E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Responder RFX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EA43A9-EB97-46E4-B20B-5285CEF86591}"/>
              </a:ext>
            </a:extLst>
          </p:cNvPr>
          <p:cNvSpPr txBox="1"/>
          <p:nvPr/>
        </p:nvSpPr>
        <p:spPr>
          <a:xfrm>
            <a:off x="697536" y="1736909"/>
            <a:ext cx="24179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Ao responder, o status do ciclo será alterado para “Respondido”</a:t>
            </a:r>
            <a:r>
              <a:rPr lang="pt-BR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A38FCB3-486B-46F4-A958-D8618B86802A}"/>
              </a:ext>
            </a:extLst>
          </p:cNvPr>
          <p:cNvSpPr/>
          <p:nvPr/>
        </p:nvSpPr>
        <p:spPr bwMode="auto">
          <a:xfrm>
            <a:off x="470698" y="1780079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8F1F6F9-56ED-4ECA-898D-0F30178639F9}"/>
              </a:ext>
            </a:extLst>
          </p:cNvPr>
          <p:cNvSpPr/>
          <p:nvPr/>
        </p:nvSpPr>
        <p:spPr bwMode="auto">
          <a:xfrm>
            <a:off x="9444651" y="3177000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AB8E93A-C22D-4F4A-84D2-FEBFD15C3A0E}"/>
              </a:ext>
            </a:extLst>
          </p:cNvPr>
          <p:cNvSpPr/>
          <p:nvPr/>
        </p:nvSpPr>
        <p:spPr bwMode="auto">
          <a:xfrm flipH="1">
            <a:off x="521498" y="3355196"/>
            <a:ext cx="2553664" cy="2174874"/>
          </a:xfrm>
          <a:prstGeom prst="roundRect">
            <a:avLst>
              <a:gd name="adj" fmla="val 7670"/>
            </a:avLst>
          </a:prstGeom>
          <a:solidFill>
            <a:srgbClr val="007E7A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08000" tIns="45720" rIns="108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IMPORTANTE: 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Após enviar a resposta, o fornecedor poderá alterá-la enquanto o prazo da RFX não se encerrar.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 alterações realizadas pelo fornecedor ficarão registradas no histórico.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2DB8BAF-7B35-459B-88CD-F8D1C6F29DB3}"/>
              </a:ext>
            </a:extLst>
          </p:cNvPr>
          <p:cNvGrpSpPr/>
          <p:nvPr/>
        </p:nvGrpSpPr>
        <p:grpSpPr>
          <a:xfrm>
            <a:off x="11313334" y="75412"/>
            <a:ext cx="936624" cy="681947"/>
            <a:chOff x="11264900" y="6108700"/>
            <a:chExt cx="936624" cy="681947"/>
          </a:xfrm>
        </p:grpSpPr>
        <p:sp>
          <p:nvSpPr>
            <p:cNvPr id="13" name="Arrow: Left 12">
              <a:hlinkClick r:id="rId4" action="ppaction://hlinksldjump"/>
              <a:extLst>
                <a:ext uri="{FF2B5EF4-FFF2-40B4-BE49-F238E27FC236}">
                  <a16:creationId xmlns:a16="http://schemas.microsoft.com/office/drawing/2014/main" id="{F47E16A9-54CD-4A66-9AD5-907B9309F36F}"/>
                </a:ext>
              </a:extLst>
            </p:cNvPr>
            <p:cNvSpPr/>
            <p:nvPr/>
          </p:nvSpPr>
          <p:spPr bwMode="auto">
            <a:xfrm>
              <a:off x="11264900" y="6108700"/>
              <a:ext cx="869950" cy="681947"/>
            </a:xfrm>
            <a:prstGeom prst="leftArrow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4B559B2-E373-4AA6-B20C-CF4A2C5599CC}"/>
                </a:ext>
              </a:extLst>
            </p:cNvPr>
            <p:cNvSpPr txBox="1"/>
            <p:nvPr/>
          </p:nvSpPr>
          <p:spPr>
            <a:xfrm>
              <a:off x="11569699" y="6231541"/>
              <a:ext cx="6318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>
                  <a:solidFill>
                    <a:schemeClr val="bg1"/>
                  </a:solidFill>
                </a:rPr>
                <a:t>Voltar índice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13140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E6451E4-3D81-13B3-F180-E7543C2C9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1323" y="2163070"/>
            <a:ext cx="8938835" cy="325376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4E2C738-979C-45CE-A14E-C303F99E7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 Processo de Cotação - RFX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134B92-6E6F-4546-88F8-8005DE85E381}"/>
              </a:ext>
            </a:extLst>
          </p:cNvPr>
          <p:cNvSpPr txBox="1"/>
          <p:nvPr/>
        </p:nvSpPr>
        <p:spPr>
          <a:xfrm>
            <a:off x="521498" y="663109"/>
            <a:ext cx="114194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07E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Alterar RFX já respondida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EA43A9-EB97-46E4-B20B-5285CEF86591}"/>
              </a:ext>
            </a:extLst>
          </p:cNvPr>
          <p:cNvSpPr txBox="1"/>
          <p:nvPr/>
        </p:nvSpPr>
        <p:spPr>
          <a:xfrm>
            <a:off x="697536" y="2163070"/>
            <a:ext cx="20761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 lista de RFX, clique naquela de interesse.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A38FCB3-486B-46F4-A958-D8618B86802A}"/>
              </a:ext>
            </a:extLst>
          </p:cNvPr>
          <p:cNvSpPr/>
          <p:nvPr/>
        </p:nvSpPr>
        <p:spPr bwMode="auto">
          <a:xfrm>
            <a:off x="470698" y="2206240"/>
            <a:ext cx="221393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70061FD-AAAD-4BEB-B999-B62AE98F70B4}"/>
              </a:ext>
            </a:extLst>
          </p:cNvPr>
          <p:cNvSpPr/>
          <p:nvPr/>
        </p:nvSpPr>
        <p:spPr bwMode="auto">
          <a:xfrm>
            <a:off x="6390971" y="4279096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428658-648E-41AB-B610-EF973A09D1A9}"/>
              </a:ext>
            </a:extLst>
          </p:cNvPr>
          <p:cNvSpPr txBox="1"/>
          <p:nvPr/>
        </p:nvSpPr>
        <p:spPr>
          <a:xfrm>
            <a:off x="470698" y="1060865"/>
            <a:ext cx="11419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Conforme mencionado, após publicar a cotação, o fornecedor poderá enviar novas versões antes do encerramento do prazo.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9D0774A-5C12-45A4-AB49-46D3BC7F1F8B}"/>
              </a:ext>
            </a:extLst>
          </p:cNvPr>
          <p:cNvGrpSpPr/>
          <p:nvPr/>
        </p:nvGrpSpPr>
        <p:grpSpPr>
          <a:xfrm>
            <a:off x="11313334" y="75412"/>
            <a:ext cx="936624" cy="681947"/>
            <a:chOff x="11264900" y="6108700"/>
            <a:chExt cx="936624" cy="681947"/>
          </a:xfrm>
        </p:grpSpPr>
        <p:sp>
          <p:nvSpPr>
            <p:cNvPr id="10" name="Arrow: Left 9">
              <a:hlinkClick r:id="rId4" action="ppaction://hlinksldjump"/>
              <a:extLst>
                <a:ext uri="{FF2B5EF4-FFF2-40B4-BE49-F238E27FC236}">
                  <a16:creationId xmlns:a16="http://schemas.microsoft.com/office/drawing/2014/main" id="{DE5862C5-1E87-4CFF-B9CF-39C039B2EA02}"/>
                </a:ext>
              </a:extLst>
            </p:cNvPr>
            <p:cNvSpPr/>
            <p:nvPr/>
          </p:nvSpPr>
          <p:spPr bwMode="auto">
            <a:xfrm>
              <a:off x="11264900" y="6108700"/>
              <a:ext cx="869950" cy="681947"/>
            </a:xfrm>
            <a:prstGeom prst="leftArrow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B461292-1055-401D-B717-CE436E8683AD}"/>
                </a:ext>
              </a:extLst>
            </p:cNvPr>
            <p:cNvSpPr txBox="1"/>
            <p:nvPr/>
          </p:nvSpPr>
          <p:spPr>
            <a:xfrm>
              <a:off x="11569699" y="6231541"/>
              <a:ext cx="6318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>
                  <a:solidFill>
                    <a:schemeClr val="bg1"/>
                  </a:solidFill>
                </a:rPr>
                <a:t>Voltar índice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07363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46986161-F421-7447-8DC8-DEF639579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8654" y="1736909"/>
            <a:ext cx="8363380" cy="393720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4E2C738-979C-45CE-A14E-C303F99E7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 Processo de Cotação - RFX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134B92-6E6F-4546-88F8-8005DE85E381}"/>
              </a:ext>
            </a:extLst>
          </p:cNvPr>
          <p:cNvSpPr txBox="1"/>
          <p:nvPr/>
        </p:nvSpPr>
        <p:spPr>
          <a:xfrm>
            <a:off x="521498" y="663109"/>
            <a:ext cx="114194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07E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Alterar RFX já respondida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EA43A9-EB97-46E4-B20B-5285CEF86591}"/>
              </a:ext>
            </a:extLst>
          </p:cNvPr>
          <p:cNvSpPr txBox="1"/>
          <p:nvPr/>
        </p:nvSpPr>
        <p:spPr>
          <a:xfrm>
            <a:off x="697536" y="1736909"/>
            <a:ext cx="2401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Clique na seta para abrir e conseguir visualizar os detalhes do ciclo.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A38FCB3-486B-46F4-A958-D8618B86802A}"/>
              </a:ext>
            </a:extLst>
          </p:cNvPr>
          <p:cNvSpPr/>
          <p:nvPr/>
        </p:nvSpPr>
        <p:spPr bwMode="auto">
          <a:xfrm>
            <a:off x="470698" y="1780079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428658-648E-41AB-B610-EF973A09D1A9}"/>
              </a:ext>
            </a:extLst>
          </p:cNvPr>
          <p:cNvSpPr txBox="1"/>
          <p:nvPr/>
        </p:nvSpPr>
        <p:spPr>
          <a:xfrm>
            <a:off x="470698" y="1060865"/>
            <a:ext cx="11419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Será exibida a tela com os detalhes da RFX. Desça na barra de rolagem lateral para visualizar o Ciclo.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80D34E9-E53B-4EC3-89DB-7E7D6F3F39C0}"/>
              </a:ext>
            </a:extLst>
          </p:cNvPr>
          <p:cNvSpPr/>
          <p:nvPr/>
        </p:nvSpPr>
        <p:spPr bwMode="auto">
          <a:xfrm>
            <a:off x="11110350" y="3705510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0A19F6-F379-4AC5-9CE8-A462D8DC2BFA}"/>
              </a:ext>
            </a:extLst>
          </p:cNvPr>
          <p:cNvSpPr/>
          <p:nvPr/>
        </p:nvSpPr>
        <p:spPr bwMode="auto">
          <a:xfrm>
            <a:off x="9888818" y="3630004"/>
            <a:ext cx="572947" cy="75506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F07F457-EC38-46C7-AECD-D56EA9AC70D4}"/>
              </a:ext>
            </a:extLst>
          </p:cNvPr>
          <p:cNvGrpSpPr/>
          <p:nvPr/>
        </p:nvGrpSpPr>
        <p:grpSpPr>
          <a:xfrm>
            <a:off x="11313334" y="75412"/>
            <a:ext cx="936624" cy="681947"/>
            <a:chOff x="11264900" y="6108700"/>
            <a:chExt cx="936624" cy="681947"/>
          </a:xfrm>
        </p:grpSpPr>
        <p:sp>
          <p:nvSpPr>
            <p:cNvPr id="13" name="Arrow: Left 12">
              <a:hlinkClick r:id="rId4" action="ppaction://hlinksldjump"/>
              <a:extLst>
                <a:ext uri="{FF2B5EF4-FFF2-40B4-BE49-F238E27FC236}">
                  <a16:creationId xmlns:a16="http://schemas.microsoft.com/office/drawing/2014/main" id="{A99C040B-5D07-49F4-A66B-86584A476829}"/>
                </a:ext>
              </a:extLst>
            </p:cNvPr>
            <p:cNvSpPr/>
            <p:nvPr/>
          </p:nvSpPr>
          <p:spPr bwMode="auto">
            <a:xfrm>
              <a:off x="11264900" y="6108700"/>
              <a:ext cx="869950" cy="681947"/>
            </a:xfrm>
            <a:prstGeom prst="leftArrow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9F3F4E7-7185-4135-A19E-5C5D5197B6E4}"/>
                </a:ext>
              </a:extLst>
            </p:cNvPr>
            <p:cNvSpPr txBox="1"/>
            <p:nvPr/>
          </p:nvSpPr>
          <p:spPr>
            <a:xfrm>
              <a:off x="11569699" y="6231541"/>
              <a:ext cx="6318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>
                  <a:solidFill>
                    <a:schemeClr val="bg1"/>
                  </a:solidFill>
                </a:rPr>
                <a:t>Voltar índice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21797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A21AA468-E9E3-16F2-9B78-DE30D70C0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1002" y="1544115"/>
            <a:ext cx="6981641" cy="450502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4E2C738-979C-45CE-A14E-C303F99E7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 Processo de Cotação - RFX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134B92-6E6F-4546-88F8-8005DE85E381}"/>
              </a:ext>
            </a:extLst>
          </p:cNvPr>
          <p:cNvSpPr txBox="1"/>
          <p:nvPr/>
        </p:nvSpPr>
        <p:spPr>
          <a:xfrm>
            <a:off x="521498" y="663109"/>
            <a:ext cx="114194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07E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Alterar RFX já respondida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EA43A9-EB97-46E4-B20B-5285CEF86591}"/>
              </a:ext>
            </a:extLst>
          </p:cNvPr>
          <p:cNvSpPr txBox="1"/>
          <p:nvPr/>
        </p:nvSpPr>
        <p:spPr>
          <a:xfrm>
            <a:off x="697536" y="1736909"/>
            <a:ext cx="2647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Clique em “Editar” ao final da página.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A38FCB3-486B-46F4-A958-D8618B86802A}"/>
              </a:ext>
            </a:extLst>
          </p:cNvPr>
          <p:cNvSpPr/>
          <p:nvPr/>
        </p:nvSpPr>
        <p:spPr bwMode="auto">
          <a:xfrm>
            <a:off x="470698" y="1780079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428658-648E-41AB-B610-EF973A09D1A9}"/>
              </a:ext>
            </a:extLst>
          </p:cNvPr>
          <p:cNvSpPr txBox="1"/>
          <p:nvPr/>
        </p:nvSpPr>
        <p:spPr>
          <a:xfrm>
            <a:off x="470698" y="1060865"/>
            <a:ext cx="11419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Será exibida a tela com os detalhes da RFX. Desça na barra de rolagem lateral para visualizar o Ciclo.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D6C19FE-A6B5-473F-AC57-0F3E5234D4BA}"/>
              </a:ext>
            </a:extLst>
          </p:cNvPr>
          <p:cNvSpPr/>
          <p:nvPr/>
        </p:nvSpPr>
        <p:spPr bwMode="auto">
          <a:xfrm>
            <a:off x="10160645" y="5313885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AEE2EC-453E-4B10-BE86-74E867E32B40}"/>
              </a:ext>
            </a:extLst>
          </p:cNvPr>
          <p:cNvSpPr/>
          <p:nvPr/>
        </p:nvSpPr>
        <p:spPr bwMode="auto">
          <a:xfrm>
            <a:off x="10220446" y="3507129"/>
            <a:ext cx="405113" cy="86810"/>
          </a:xfrm>
          <a:prstGeom prst="rect">
            <a:avLst/>
          </a:prstGeom>
          <a:solidFill>
            <a:srgbClr val="F8F8F8"/>
          </a:solidFill>
          <a:ln w="9525" cap="flat" cmpd="sng" algn="ctr">
            <a:solidFill>
              <a:srgbClr val="F8F8F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12A5FA-2FC8-48DF-92F9-445EAD823DE5}"/>
              </a:ext>
            </a:extLst>
          </p:cNvPr>
          <p:cNvSpPr/>
          <p:nvPr/>
        </p:nvSpPr>
        <p:spPr bwMode="auto">
          <a:xfrm>
            <a:off x="10922643" y="3507129"/>
            <a:ext cx="405113" cy="86810"/>
          </a:xfrm>
          <a:prstGeom prst="rect">
            <a:avLst/>
          </a:prstGeom>
          <a:solidFill>
            <a:srgbClr val="F8F8F8"/>
          </a:solidFill>
          <a:ln w="9525" cap="flat" cmpd="sng" algn="ctr">
            <a:solidFill>
              <a:srgbClr val="F8F8F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B442B05-92B7-4D95-AF48-9B24E5DCD99C}"/>
              </a:ext>
            </a:extLst>
          </p:cNvPr>
          <p:cNvGrpSpPr/>
          <p:nvPr/>
        </p:nvGrpSpPr>
        <p:grpSpPr>
          <a:xfrm>
            <a:off x="11313334" y="75412"/>
            <a:ext cx="936624" cy="681947"/>
            <a:chOff x="11264900" y="6108700"/>
            <a:chExt cx="936624" cy="681947"/>
          </a:xfrm>
        </p:grpSpPr>
        <p:sp>
          <p:nvSpPr>
            <p:cNvPr id="15" name="Arrow: Left 14">
              <a:hlinkClick r:id="rId4" action="ppaction://hlinksldjump"/>
              <a:extLst>
                <a:ext uri="{FF2B5EF4-FFF2-40B4-BE49-F238E27FC236}">
                  <a16:creationId xmlns:a16="http://schemas.microsoft.com/office/drawing/2014/main" id="{49D86993-85B8-4E06-9110-CBFC113BA82D}"/>
                </a:ext>
              </a:extLst>
            </p:cNvPr>
            <p:cNvSpPr/>
            <p:nvPr/>
          </p:nvSpPr>
          <p:spPr bwMode="auto">
            <a:xfrm>
              <a:off x="11264900" y="6108700"/>
              <a:ext cx="869950" cy="681947"/>
            </a:xfrm>
            <a:prstGeom prst="leftArrow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9AFE077-B58A-49B8-A9E5-C04081496450}"/>
                </a:ext>
              </a:extLst>
            </p:cNvPr>
            <p:cNvSpPr txBox="1"/>
            <p:nvPr/>
          </p:nvSpPr>
          <p:spPr>
            <a:xfrm>
              <a:off x="11569699" y="6231541"/>
              <a:ext cx="6318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>
                  <a:solidFill>
                    <a:schemeClr val="bg1"/>
                  </a:solidFill>
                </a:rPr>
                <a:t>Voltar índice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9347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Placeholder 2">
            <a:extLst>
              <a:ext uri="{FF2B5EF4-FFF2-40B4-BE49-F238E27FC236}">
                <a16:creationId xmlns:a16="http://schemas.microsoft.com/office/drawing/2014/main" id="{FB524716-A422-4EC3-B508-DB483CA6E4CE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484373" y="2167884"/>
            <a:ext cx="6095999" cy="1115118"/>
          </a:xfrm>
        </p:spPr>
        <p:txBody>
          <a:bodyPr/>
          <a:lstStyle/>
          <a:p>
            <a:pPr marL="0" indent="0" eaLnBrk="1" hangingPunct="1"/>
            <a:r>
              <a:rPr lang="en-US" altLang="pt-BR" dirty="0">
                <a:solidFill>
                  <a:srgbClr val="FFC000"/>
                </a:solidFill>
                <a:cs typeface="Arial" panose="020B0604020202020204" pitchFamily="34" charset="0"/>
              </a:rPr>
              <a:t>NEGOCIAÇÕES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89549F1-865B-4EEA-85FF-8A645E86C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372" y="2725443"/>
            <a:ext cx="6095999" cy="111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65000"/>
              </a:spcBef>
              <a:spcAft>
                <a:spcPct val="0"/>
              </a:spcAft>
              <a:buFont typeface="Times" panose="02020603050405020304" pitchFamily="18" charset="0"/>
              <a:defRPr sz="3000" b="1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3429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690563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1030288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+mn-lt"/>
              </a:defRPr>
            </a:lvl4pPr>
            <a:lvl5pPr marL="1301750" indent="-15716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758950" indent="-15716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216150" indent="-15716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673350" indent="-15716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3130550" indent="-15716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65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pt-BR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RFXs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8741625-1FE2-4E2F-A2D6-A17C3E6A8A8F}"/>
              </a:ext>
            </a:extLst>
          </p:cNvPr>
          <p:cNvGrpSpPr/>
          <p:nvPr/>
        </p:nvGrpSpPr>
        <p:grpSpPr>
          <a:xfrm>
            <a:off x="11313334" y="75412"/>
            <a:ext cx="936624" cy="681947"/>
            <a:chOff x="11264900" y="6108700"/>
            <a:chExt cx="936624" cy="681947"/>
          </a:xfrm>
        </p:grpSpPr>
        <p:sp>
          <p:nvSpPr>
            <p:cNvPr id="6" name="Arrow: Left 5">
              <a:hlinkClick r:id="rId3" action="ppaction://hlinksldjump"/>
              <a:extLst>
                <a:ext uri="{FF2B5EF4-FFF2-40B4-BE49-F238E27FC236}">
                  <a16:creationId xmlns:a16="http://schemas.microsoft.com/office/drawing/2014/main" id="{AAEE894A-B500-4D06-9E00-AE14DAD70A7B}"/>
                </a:ext>
              </a:extLst>
            </p:cNvPr>
            <p:cNvSpPr/>
            <p:nvPr/>
          </p:nvSpPr>
          <p:spPr bwMode="auto">
            <a:xfrm>
              <a:off x="11264900" y="6108700"/>
              <a:ext cx="869950" cy="681947"/>
            </a:xfrm>
            <a:prstGeom prst="leftArrow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7DC8D43-439B-45CD-85EB-ADA5097354B4}"/>
                </a:ext>
              </a:extLst>
            </p:cNvPr>
            <p:cNvSpPr txBox="1"/>
            <p:nvPr/>
          </p:nvSpPr>
          <p:spPr>
            <a:xfrm>
              <a:off x="11569699" y="6231541"/>
              <a:ext cx="6318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>
                  <a:solidFill>
                    <a:schemeClr val="bg1"/>
                  </a:solidFill>
                </a:rPr>
                <a:t>Voltar índice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9057636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E6B4C89-ACB2-4964-5E22-F2D03D7F45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2393" y="1725854"/>
            <a:ext cx="6983447" cy="452386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4E2C738-979C-45CE-A14E-C303F99E7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 Processo de Cotação - RFX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134B92-6E6F-4546-88F8-8005DE85E381}"/>
              </a:ext>
            </a:extLst>
          </p:cNvPr>
          <p:cNvSpPr txBox="1"/>
          <p:nvPr/>
        </p:nvSpPr>
        <p:spPr>
          <a:xfrm>
            <a:off x="511338" y="663109"/>
            <a:ext cx="114194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07E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Alterar RFX já respondida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EA43A9-EB97-46E4-B20B-5285CEF86591}"/>
              </a:ext>
            </a:extLst>
          </p:cNvPr>
          <p:cNvSpPr txBox="1"/>
          <p:nvPr/>
        </p:nvSpPr>
        <p:spPr>
          <a:xfrm>
            <a:off x="697536" y="1736909"/>
            <a:ext cx="3142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Realize as alterações necessárias e clique em “Publicar” para concluir a ação. Neste momento, a RFX será atualizada.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A38FCB3-486B-46F4-A958-D8618B86802A}"/>
              </a:ext>
            </a:extLst>
          </p:cNvPr>
          <p:cNvSpPr/>
          <p:nvPr/>
        </p:nvSpPr>
        <p:spPr bwMode="auto">
          <a:xfrm>
            <a:off x="470698" y="1780079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428658-648E-41AB-B610-EF973A09D1A9}"/>
              </a:ext>
            </a:extLst>
          </p:cNvPr>
          <p:cNvSpPr txBox="1"/>
          <p:nvPr/>
        </p:nvSpPr>
        <p:spPr>
          <a:xfrm>
            <a:off x="470698" y="1060865"/>
            <a:ext cx="11419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Será exibida a tela com os detalhes da RFX. Desça na barra de rolagem lateral para visualizar o Ciclo.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013F932-50A1-4B81-B391-C489F2CD88A9}"/>
              </a:ext>
            </a:extLst>
          </p:cNvPr>
          <p:cNvSpPr/>
          <p:nvPr/>
        </p:nvSpPr>
        <p:spPr bwMode="auto">
          <a:xfrm>
            <a:off x="10384352" y="5311368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9AA7875-B914-4465-908F-92FCB7F20287}"/>
              </a:ext>
            </a:extLst>
          </p:cNvPr>
          <p:cNvGrpSpPr/>
          <p:nvPr/>
        </p:nvGrpSpPr>
        <p:grpSpPr>
          <a:xfrm>
            <a:off x="11313334" y="75412"/>
            <a:ext cx="936624" cy="681947"/>
            <a:chOff x="11264900" y="6108700"/>
            <a:chExt cx="936624" cy="681947"/>
          </a:xfrm>
        </p:grpSpPr>
        <p:sp>
          <p:nvSpPr>
            <p:cNvPr id="10" name="Arrow: Left 9">
              <a:hlinkClick r:id="rId4" action="ppaction://hlinksldjump"/>
              <a:extLst>
                <a:ext uri="{FF2B5EF4-FFF2-40B4-BE49-F238E27FC236}">
                  <a16:creationId xmlns:a16="http://schemas.microsoft.com/office/drawing/2014/main" id="{298EFFFB-42FF-49C9-A444-D074EBF0F848}"/>
                </a:ext>
              </a:extLst>
            </p:cNvPr>
            <p:cNvSpPr/>
            <p:nvPr/>
          </p:nvSpPr>
          <p:spPr bwMode="auto">
            <a:xfrm>
              <a:off x="11264900" y="6108700"/>
              <a:ext cx="869950" cy="681947"/>
            </a:xfrm>
            <a:prstGeom prst="leftArrow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3B3C0CD-48E4-419B-8BA9-35876D254CC5}"/>
                </a:ext>
              </a:extLst>
            </p:cNvPr>
            <p:cNvSpPr txBox="1"/>
            <p:nvPr/>
          </p:nvSpPr>
          <p:spPr>
            <a:xfrm>
              <a:off x="11569699" y="6231541"/>
              <a:ext cx="6318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>
                  <a:solidFill>
                    <a:schemeClr val="bg1"/>
                  </a:solidFill>
                </a:rPr>
                <a:t>Voltar índice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4364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>
            <a:extLst>
              <a:ext uri="{FF2B5EF4-FFF2-40B4-BE49-F238E27FC236}">
                <a16:creationId xmlns:a16="http://schemas.microsoft.com/office/drawing/2014/main" id="{7CAA9353-D675-6C74-9E03-CA23F66D5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9730" y="1623670"/>
            <a:ext cx="8952812" cy="335135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4E2C738-979C-45CE-A14E-C303F99E7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 Processo de Cotação - RFX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134B92-6E6F-4546-88F8-8005DE85E381}"/>
              </a:ext>
            </a:extLst>
          </p:cNvPr>
          <p:cNvSpPr txBox="1"/>
          <p:nvPr/>
        </p:nvSpPr>
        <p:spPr>
          <a:xfrm>
            <a:off x="521498" y="663109"/>
            <a:ext cx="114194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2200" dirty="0">
                <a:solidFill>
                  <a:srgbClr val="007E7A"/>
                </a:solidFill>
                <a:latin typeface="Arial"/>
                <a:cs typeface="Arial"/>
              </a:rPr>
              <a:t>Visualizar os processos finalizados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EA43A9-EB97-46E4-B20B-5285CEF86591}"/>
              </a:ext>
            </a:extLst>
          </p:cNvPr>
          <p:cNvSpPr txBox="1"/>
          <p:nvPr/>
        </p:nvSpPr>
        <p:spPr>
          <a:xfrm>
            <a:off x="470698" y="1623670"/>
            <a:ext cx="25155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É possível visualizar os processos finalizados indo na aba “Meu Histórico”;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A38FCB3-486B-46F4-A958-D8618B86802A}"/>
              </a:ext>
            </a:extLst>
          </p:cNvPr>
          <p:cNvSpPr/>
          <p:nvPr/>
        </p:nvSpPr>
        <p:spPr bwMode="auto">
          <a:xfrm>
            <a:off x="218698" y="1641216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>
                <a:solidFill>
                  <a:prstClr val="white"/>
                </a:solidFill>
                <a:latin typeface="Arial" charset="0"/>
                <a:cs typeface="Arial" panose="020B0604020202020204" pitchFamily="34" charset="0"/>
              </a:rPr>
              <a:t>1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9AA7875-B914-4465-908F-92FCB7F20287}"/>
              </a:ext>
            </a:extLst>
          </p:cNvPr>
          <p:cNvGrpSpPr/>
          <p:nvPr/>
        </p:nvGrpSpPr>
        <p:grpSpPr>
          <a:xfrm>
            <a:off x="11313334" y="75412"/>
            <a:ext cx="936624" cy="681947"/>
            <a:chOff x="11264900" y="6108700"/>
            <a:chExt cx="936624" cy="681947"/>
          </a:xfrm>
        </p:grpSpPr>
        <p:sp>
          <p:nvSpPr>
            <p:cNvPr id="10" name="Arrow: Left 9">
              <a:hlinkClick r:id="rId4" action="ppaction://hlinksldjump"/>
              <a:extLst>
                <a:ext uri="{FF2B5EF4-FFF2-40B4-BE49-F238E27FC236}">
                  <a16:creationId xmlns:a16="http://schemas.microsoft.com/office/drawing/2014/main" id="{298EFFFB-42FF-49C9-A444-D074EBF0F848}"/>
                </a:ext>
              </a:extLst>
            </p:cNvPr>
            <p:cNvSpPr/>
            <p:nvPr/>
          </p:nvSpPr>
          <p:spPr bwMode="auto">
            <a:xfrm>
              <a:off x="11264900" y="6108700"/>
              <a:ext cx="869950" cy="681947"/>
            </a:xfrm>
            <a:prstGeom prst="leftArrow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3B3C0CD-48E4-419B-8BA9-35876D254CC5}"/>
                </a:ext>
              </a:extLst>
            </p:cNvPr>
            <p:cNvSpPr txBox="1"/>
            <p:nvPr/>
          </p:nvSpPr>
          <p:spPr>
            <a:xfrm>
              <a:off x="11569699" y="6231541"/>
              <a:ext cx="6318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>
                  <a:solidFill>
                    <a:schemeClr val="bg1"/>
                  </a:solidFill>
                </a:rPr>
                <a:t>Voltar índice</a:t>
              </a:r>
            </a:p>
          </p:txBody>
        </p:sp>
      </p:grpSp>
      <p:sp>
        <p:nvSpPr>
          <p:cNvPr id="18" name="Oval 11">
            <a:extLst>
              <a:ext uri="{FF2B5EF4-FFF2-40B4-BE49-F238E27FC236}">
                <a16:creationId xmlns:a16="http://schemas.microsoft.com/office/drawing/2014/main" id="{8602A3AA-87A2-46FB-E93C-DB2DE39F74E7}"/>
              </a:ext>
            </a:extLst>
          </p:cNvPr>
          <p:cNvSpPr/>
          <p:nvPr/>
        </p:nvSpPr>
        <p:spPr bwMode="auto">
          <a:xfrm>
            <a:off x="4117068" y="3709006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>
                <a:solidFill>
                  <a:prstClr val="white"/>
                </a:solidFill>
                <a:latin typeface="Arial" charset="0"/>
                <a:cs typeface="Arial" panose="020B0604020202020204" pitchFamily="34" charset="0"/>
              </a:rPr>
              <a:t>1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Oval 11">
            <a:extLst>
              <a:ext uri="{FF2B5EF4-FFF2-40B4-BE49-F238E27FC236}">
                <a16:creationId xmlns:a16="http://schemas.microsoft.com/office/drawing/2014/main" id="{B7A3D126-F1E3-F562-82A6-7777F1BD67BF}"/>
              </a:ext>
            </a:extLst>
          </p:cNvPr>
          <p:cNvSpPr/>
          <p:nvPr/>
        </p:nvSpPr>
        <p:spPr bwMode="auto">
          <a:xfrm>
            <a:off x="4117068" y="4723022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" name="Oval 11">
            <a:extLst>
              <a:ext uri="{FF2B5EF4-FFF2-40B4-BE49-F238E27FC236}">
                <a16:creationId xmlns:a16="http://schemas.microsoft.com/office/drawing/2014/main" id="{5E684CF2-3730-7348-B5F4-55243AAFB42D}"/>
              </a:ext>
            </a:extLst>
          </p:cNvPr>
          <p:cNvSpPr/>
          <p:nvPr/>
        </p:nvSpPr>
        <p:spPr bwMode="auto">
          <a:xfrm>
            <a:off x="218698" y="2916017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9A09D26-EF8F-D898-7C71-98EA26F66473}"/>
              </a:ext>
            </a:extLst>
          </p:cNvPr>
          <p:cNvSpPr txBox="1"/>
          <p:nvPr/>
        </p:nvSpPr>
        <p:spPr>
          <a:xfrm>
            <a:off x="548512" y="2863834"/>
            <a:ext cx="25912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seguida “Negociações”.</a:t>
            </a:r>
          </a:p>
        </p:txBody>
      </p:sp>
    </p:spTree>
    <p:extLst>
      <p:ext uri="{BB962C8B-B14F-4D97-AF65-F5344CB8AC3E}">
        <p14:creationId xmlns:p14="http://schemas.microsoft.com/office/powerpoint/2010/main" val="9650109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E2C738-979C-45CE-A14E-C303F99E7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 Processo de Cotação - RFX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EA43A9-EB97-46E4-B20B-5285CEF86591}"/>
              </a:ext>
            </a:extLst>
          </p:cNvPr>
          <p:cNvSpPr txBox="1"/>
          <p:nvPr/>
        </p:nvSpPr>
        <p:spPr>
          <a:xfrm>
            <a:off x="697536" y="1736909"/>
            <a:ext cx="2276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Será exibido todo o histórico de cotações. 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A38FCB3-486B-46F4-A958-D8618B86802A}"/>
              </a:ext>
            </a:extLst>
          </p:cNvPr>
          <p:cNvSpPr/>
          <p:nvPr/>
        </p:nvSpPr>
        <p:spPr bwMode="auto">
          <a:xfrm>
            <a:off x="470698" y="1780079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428658-648E-41AB-B610-EF973A09D1A9}"/>
              </a:ext>
            </a:extLst>
          </p:cNvPr>
          <p:cNvSpPr txBox="1"/>
          <p:nvPr/>
        </p:nvSpPr>
        <p:spPr>
          <a:xfrm>
            <a:off x="514585" y="690196"/>
            <a:ext cx="1141946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200" dirty="0">
                <a:solidFill>
                  <a:srgbClr val="007E7A"/>
                </a:solidFill>
                <a:latin typeface="Arial"/>
                <a:cs typeface="Arial"/>
              </a:rPr>
              <a:t>Visualizar os processos finalizados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9AA7875-B914-4465-908F-92FCB7F20287}"/>
              </a:ext>
            </a:extLst>
          </p:cNvPr>
          <p:cNvGrpSpPr/>
          <p:nvPr/>
        </p:nvGrpSpPr>
        <p:grpSpPr>
          <a:xfrm>
            <a:off x="11313334" y="75412"/>
            <a:ext cx="936624" cy="681947"/>
            <a:chOff x="11264900" y="6108700"/>
            <a:chExt cx="936624" cy="681947"/>
          </a:xfrm>
        </p:grpSpPr>
        <p:sp>
          <p:nvSpPr>
            <p:cNvPr id="10" name="Arrow: Left 9">
              <a:hlinkClick r:id="rId3" action="ppaction://hlinksldjump"/>
              <a:extLst>
                <a:ext uri="{FF2B5EF4-FFF2-40B4-BE49-F238E27FC236}">
                  <a16:creationId xmlns:a16="http://schemas.microsoft.com/office/drawing/2014/main" id="{298EFFFB-42FF-49C9-A444-D074EBF0F848}"/>
                </a:ext>
              </a:extLst>
            </p:cNvPr>
            <p:cNvSpPr/>
            <p:nvPr/>
          </p:nvSpPr>
          <p:spPr bwMode="auto">
            <a:xfrm>
              <a:off x="11264900" y="6108700"/>
              <a:ext cx="869950" cy="681947"/>
            </a:xfrm>
            <a:prstGeom prst="leftArrow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3B3C0CD-48E4-419B-8BA9-35876D254CC5}"/>
                </a:ext>
              </a:extLst>
            </p:cNvPr>
            <p:cNvSpPr txBox="1"/>
            <p:nvPr/>
          </p:nvSpPr>
          <p:spPr>
            <a:xfrm>
              <a:off x="11569699" y="6231541"/>
              <a:ext cx="6318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>
                  <a:solidFill>
                    <a:schemeClr val="bg1"/>
                  </a:solidFill>
                </a:rPr>
                <a:t>Voltar índice</a:t>
              </a:r>
            </a:p>
          </p:txBody>
        </p:sp>
      </p:grpSp>
      <p:pic>
        <p:nvPicPr>
          <p:cNvPr id="6" name="Imagem 5">
            <a:extLst>
              <a:ext uri="{FF2B5EF4-FFF2-40B4-BE49-F238E27FC236}">
                <a16:creationId xmlns:a16="http://schemas.microsoft.com/office/drawing/2014/main" id="{B1065D52-F089-427E-2DB6-85F5C45391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100" y="1780078"/>
            <a:ext cx="8508268" cy="410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4090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3" name="object 3">
            <a:extLst>
              <a:ext uri="{FF2B5EF4-FFF2-40B4-BE49-F238E27FC236}">
                <a16:creationId xmlns:a16="http://schemas.microsoft.com/office/drawing/2014/main" id="{F245CCA0-84AC-4FA3-9F38-68171B961A1B}"/>
              </a:ext>
            </a:extLst>
          </p:cNvPr>
          <p:cNvSpPr>
            <a:spLocks/>
          </p:cNvSpPr>
          <p:nvPr/>
        </p:nvSpPr>
        <p:spPr bwMode="auto">
          <a:xfrm>
            <a:off x="0" y="1"/>
            <a:ext cx="12192000" cy="3759199"/>
          </a:xfrm>
          <a:custGeom>
            <a:avLst/>
            <a:gdLst>
              <a:gd name="T0" fmla="*/ 0 w 9144000"/>
              <a:gd name="T1" fmla="*/ 3604644 h 3610610"/>
              <a:gd name="T2" fmla="*/ 9144000 w 9144000"/>
              <a:gd name="T3" fmla="*/ 3604644 h 3610610"/>
              <a:gd name="T4" fmla="*/ 9144000 w 9144000"/>
              <a:gd name="T5" fmla="*/ 0 h 3610610"/>
              <a:gd name="T6" fmla="*/ 0 w 9144000"/>
              <a:gd name="T7" fmla="*/ 0 h 3610610"/>
              <a:gd name="T8" fmla="*/ 0 w 9144000"/>
              <a:gd name="T9" fmla="*/ 3604644 h 361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44000" h="3610610">
                <a:moveTo>
                  <a:pt x="0" y="3610355"/>
                </a:moveTo>
                <a:lnTo>
                  <a:pt x="9144000" y="3610355"/>
                </a:lnTo>
                <a:lnTo>
                  <a:pt x="9144000" y="0"/>
                </a:lnTo>
                <a:lnTo>
                  <a:pt x="0" y="0"/>
                </a:lnTo>
                <a:lnTo>
                  <a:pt x="0" y="3610355"/>
                </a:lnTo>
                <a:close/>
              </a:path>
            </a:pathLst>
          </a:custGeom>
          <a:solidFill>
            <a:srgbClr val="007D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0644" name="object 4">
            <a:extLst>
              <a:ext uri="{FF2B5EF4-FFF2-40B4-BE49-F238E27FC236}">
                <a16:creationId xmlns:a16="http://schemas.microsoft.com/office/drawing/2014/main" id="{5225BFDC-BAB0-48A6-9554-FD5545B51E22}"/>
              </a:ext>
            </a:extLst>
          </p:cNvPr>
          <p:cNvSpPr>
            <a:spLocks/>
          </p:cNvSpPr>
          <p:nvPr/>
        </p:nvSpPr>
        <p:spPr bwMode="auto">
          <a:xfrm>
            <a:off x="579967" y="971551"/>
            <a:ext cx="5346700" cy="5330827"/>
          </a:xfrm>
          <a:custGeom>
            <a:avLst/>
            <a:gdLst>
              <a:gd name="T0" fmla="*/ 1522565 w 3208020"/>
              <a:gd name="T1" fmla="*/ 0 h 3197860"/>
              <a:gd name="T2" fmla="*/ 1361131 w 3208020"/>
              <a:gd name="T3" fmla="*/ 17444 h 3197860"/>
              <a:gd name="T4" fmla="*/ 1204015 w 3208020"/>
              <a:gd name="T5" fmla="*/ 48004 h 3197860"/>
              <a:gd name="T6" fmla="*/ 1055807 w 3208020"/>
              <a:gd name="T7" fmla="*/ 96146 h 3197860"/>
              <a:gd name="T8" fmla="*/ 907463 w 3208020"/>
              <a:gd name="T9" fmla="*/ 157268 h 3197860"/>
              <a:gd name="T10" fmla="*/ 772215 w 3208020"/>
              <a:gd name="T11" fmla="*/ 231507 h 3197860"/>
              <a:gd name="T12" fmla="*/ 645672 w 3208020"/>
              <a:gd name="T13" fmla="*/ 318863 h 3197860"/>
              <a:gd name="T14" fmla="*/ 527873 w 3208020"/>
              <a:gd name="T15" fmla="*/ 414875 h 3197860"/>
              <a:gd name="T16" fmla="*/ 414452 w 3208020"/>
              <a:gd name="T17" fmla="*/ 519807 h 3197860"/>
              <a:gd name="T18" fmla="*/ 318473 w 3208020"/>
              <a:gd name="T19" fmla="*/ 642053 h 3197860"/>
              <a:gd name="T20" fmla="*/ 231219 w 3208020"/>
              <a:gd name="T21" fmla="*/ 773086 h 3197860"/>
              <a:gd name="T22" fmla="*/ 157052 w 3208020"/>
              <a:gd name="T23" fmla="*/ 908449 h 3197860"/>
              <a:gd name="T24" fmla="*/ 95987 w 3208020"/>
              <a:gd name="T25" fmla="*/ 1048271 h 3197860"/>
              <a:gd name="T26" fmla="*/ 52343 w 3208020"/>
              <a:gd name="T27" fmla="*/ 1201081 h 3197860"/>
              <a:gd name="T28" fmla="*/ 17455 w 3208020"/>
              <a:gd name="T29" fmla="*/ 1354016 h 3197860"/>
              <a:gd name="T30" fmla="*/ 0 w 3208020"/>
              <a:gd name="T31" fmla="*/ 1519943 h 3197860"/>
              <a:gd name="T32" fmla="*/ 4356 w 3208020"/>
              <a:gd name="T33" fmla="*/ 1764565 h 3197860"/>
              <a:gd name="T34" fmla="*/ 34901 w 3208020"/>
              <a:gd name="T35" fmla="*/ 1930490 h 3197860"/>
              <a:gd name="T36" fmla="*/ 74167 w 3208020"/>
              <a:gd name="T37" fmla="*/ 2083427 h 3197860"/>
              <a:gd name="T38" fmla="*/ 126520 w 3208020"/>
              <a:gd name="T39" fmla="*/ 2231907 h 3197860"/>
              <a:gd name="T40" fmla="*/ 191953 w 3208020"/>
              <a:gd name="T41" fmla="*/ 2367270 h 3197860"/>
              <a:gd name="T42" fmla="*/ 270486 w 3208020"/>
              <a:gd name="T43" fmla="*/ 2502761 h 3197860"/>
              <a:gd name="T44" fmla="*/ 370830 w 3208020"/>
              <a:gd name="T45" fmla="*/ 2620679 h 3197860"/>
              <a:gd name="T46" fmla="*/ 471161 w 3208020"/>
              <a:gd name="T47" fmla="*/ 2742925 h 3197860"/>
              <a:gd name="T48" fmla="*/ 584595 w 3208020"/>
              <a:gd name="T49" fmla="*/ 2843398 h 3197860"/>
              <a:gd name="T50" fmla="*/ 711106 w 3208020"/>
              <a:gd name="T51" fmla="*/ 2935083 h 3197860"/>
              <a:gd name="T52" fmla="*/ 837677 w 3208020"/>
              <a:gd name="T53" fmla="*/ 3013781 h 3197860"/>
              <a:gd name="T54" fmla="*/ 981567 w 3208020"/>
              <a:gd name="T55" fmla="*/ 3083691 h 3197860"/>
              <a:gd name="T56" fmla="*/ 1129911 w 3208020"/>
              <a:gd name="T57" fmla="*/ 3140485 h 3197860"/>
              <a:gd name="T58" fmla="*/ 1282573 w 3208020"/>
              <a:gd name="T59" fmla="*/ 3179705 h 3197860"/>
              <a:gd name="T60" fmla="*/ 1439689 w 3208020"/>
              <a:gd name="T61" fmla="*/ 3201609 h 3197860"/>
              <a:gd name="T62" fmla="*/ 1683999 w 3208020"/>
              <a:gd name="T63" fmla="*/ 3205938 h 3197860"/>
              <a:gd name="T64" fmla="*/ 1849751 w 3208020"/>
              <a:gd name="T65" fmla="*/ 3188493 h 3197860"/>
              <a:gd name="T66" fmla="*/ 2006740 w 3208020"/>
              <a:gd name="T67" fmla="*/ 3157931 h 3197860"/>
              <a:gd name="T68" fmla="*/ 2155080 w 3208020"/>
              <a:gd name="T69" fmla="*/ 3109795 h 3197860"/>
              <a:gd name="T70" fmla="*/ 2299101 w 3208020"/>
              <a:gd name="T71" fmla="*/ 3048671 h 3197860"/>
              <a:gd name="T72" fmla="*/ 2434346 w 3208020"/>
              <a:gd name="T73" fmla="*/ 2974432 h 3197860"/>
              <a:gd name="T74" fmla="*/ 2565273 w 3208020"/>
              <a:gd name="T75" fmla="*/ 2887076 h 3197860"/>
              <a:gd name="T76" fmla="*/ 2682983 w 3208020"/>
              <a:gd name="T77" fmla="*/ 2791062 h 3197860"/>
              <a:gd name="T78" fmla="*/ 2792048 w 3208020"/>
              <a:gd name="T79" fmla="*/ 2686132 h 3197860"/>
              <a:gd name="T80" fmla="*/ 2888014 w 3208020"/>
              <a:gd name="T81" fmla="*/ 2563884 h 3197860"/>
              <a:gd name="T82" fmla="*/ 2979662 w 3208020"/>
              <a:gd name="T83" fmla="*/ 2432851 h 3197860"/>
              <a:gd name="T84" fmla="*/ 3053771 w 3208020"/>
              <a:gd name="T85" fmla="*/ 2297486 h 3197860"/>
              <a:gd name="T86" fmla="*/ 3114915 w 3208020"/>
              <a:gd name="T87" fmla="*/ 2157666 h 3197860"/>
              <a:gd name="T88" fmla="*/ 3158513 w 3208020"/>
              <a:gd name="T89" fmla="*/ 2004857 h 3197860"/>
              <a:gd name="T90" fmla="*/ 3189020 w 3208020"/>
              <a:gd name="T91" fmla="*/ 1851921 h 3197860"/>
              <a:gd name="T92" fmla="*/ 3206564 w 3208020"/>
              <a:gd name="T93" fmla="*/ 1685994 h 3197860"/>
              <a:gd name="T94" fmla="*/ 3206564 w 3208020"/>
              <a:gd name="T95" fmla="*/ 1519943 h 3197860"/>
              <a:gd name="T96" fmla="*/ 3189020 w 3208020"/>
              <a:gd name="T97" fmla="*/ 1354016 h 3197860"/>
              <a:gd name="T98" fmla="*/ 3158513 w 3208020"/>
              <a:gd name="T99" fmla="*/ 1201081 h 3197860"/>
              <a:gd name="T100" fmla="*/ 3114915 w 3208020"/>
              <a:gd name="T101" fmla="*/ 1048271 h 3197860"/>
              <a:gd name="T102" fmla="*/ 3053771 w 3208020"/>
              <a:gd name="T103" fmla="*/ 908449 h 3197860"/>
              <a:gd name="T104" fmla="*/ 2979662 w 3208020"/>
              <a:gd name="T105" fmla="*/ 773086 h 3197860"/>
              <a:gd name="T106" fmla="*/ 2888014 w 3208020"/>
              <a:gd name="T107" fmla="*/ 642053 h 3197860"/>
              <a:gd name="T108" fmla="*/ 2792048 w 3208020"/>
              <a:gd name="T109" fmla="*/ 519807 h 3197860"/>
              <a:gd name="T110" fmla="*/ 2682983 w 3208020"/>
              <a:gd name="T111" fmla="*/ 414875 h 3197860"/>
              <a:gd name="T112" fmla="*/ 2565273 w 3208020"/>
              <a:gd name="T113" fmla="*/ 318863 h 3197860"/>
              <a:gd name="T114" fmla="*/ 2434346 w 3208020"/>
              <a:gd name="T115" fmla="*/ 231507 h 3197860"/>
              <a:gd name="T116" fmla="*/ 2299101 w 3208020"/>
              <a:gd name="T117" fmla="*/ 157268 h 3197860"/>
              <a:gd name="T118" fmla="*/ 2155080 w 3208020"/>
              <a:gd name="T119" fmla="*/ 96146 h 3197860"/>
              <a:gd name="T120" fmla="*/ 2006740 w 3208020"/>
              <a:gd name="T121" fmla="*/ 48004 h 3197860"/>
              <a:gd name="T122" fmla="*/ 1849751 w 3208020"/>
              <a:gd name="T123" fmla="*/ 17444 h 3197860"/>
              <a:gd name="T124" fmla="*/ 1683999 w 3208020"/>
              <a:gd name="T125" fmla="*/ 0 h 319786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208020" h="3197860">
                <a:moveTo>
                  <a:pt x="1682496" y="0"/>
                </a:moveTo>
                <a:lnTo>
                  <a:pt x="1521206" y="0"/>
                </a:lnTo>
                <a:lnTo>
                  <a:pt x="1438402" y="4317"/>
                </a:lnTo>
                <a:lnTo>
                  <a:pt x="1359916" y="17399"/>
                </a:lnTo>
                <a:lnTo>
                  <a:pt x="1281430" y="26162"/>
                </a:lnTo>
                <a:lnTo>
                  <a:pt x="1202944" y="47878"/>
                </a:lnTo>
                <a:lnTo>
                  <a:pt x="1128903" y="65277"/>
                </a:lnTo>
                <a:lnTo>
                  <a:pt x="1054862" y="95885"/>
                </a:lnTo>
                <a:lnTo>
                  <a:pt x="980694" y="121920"/>
                </a:lnTo>
                <a:lnTo>
                  <a:pt x="906653" y="156845"/>
                </a:lnTo>
                <a:lnTo>
                  <a:pt x="836930" y="191642"/>
                </a:lnTo>
                <a:lnTo>
                  <a:pt x="771525" y="230886"/>
                </a:lnTo>
                <a:lnTo>
                  <a:pt x="710476" y="270128"/>
                </a:lnTo>
                <a:lnTo>
                  <a:pt x="645096" y="318008"/>
                </a:lnTo>
                <a:lnTo>
                  <a:pt x="584073" y="361568"/>
                </a:lnTo>
                <a:lnTo>
                  <a:pt x="527405" y="413765"/>
                </a:lnTo>
                <a:lnTo>
                  <a:pt x="470738" y="470408"/>
                </a:lnTo>
                <a:lnTo>
                  <a:pt x="414083" y="518413"/>
                </a:lnTo>
                <a:lnTo>
                  <a:pt x="370497" y="583691"/>
                </a:lnTo>
                <a:lnTo>
                  <a:pt x="318185" y="640334"/>
                </a:lnTo>
                <a:lnTo>
                  <a:pt x="270243" y="701293"/>
                </a:lnTo>
                <a:lnTo>
                  <a:pt x="231012" y="771016"/>
                </a:lnTo>
                <a:lnTo>
                  <a:pt x="191782" y="836422"/>
                </a:lnTo>
                <a:lnTo>
                  <a:pt x="156908" y="906017"/>
                </a:lnTo>
                <a:lnTo>
                  <a:pt x="126403" y="971423"/>
                </a:lnTo>
                <a:lnTo>
                  <a:pt x="95897" y="1045463"/>
                </a:lnTo>
                <a:lnTo>
                  <a:pt x="74104" y="1119504"/>
                </a:lnTo>
                <a:lnTo>
                  <a:pt x="52298" y="1197864"/>
                </a:lnTo>
                <a:lnTo>
                  <a:pt x="34874" y="1280667"/>
                </a:lnTo>
                <a:lnTo>
                  <a:pt x="17437" y="1350390"/>
                </a:lnTo>
                <a:lnTo>
                  <a:pt x="4356" y="1437513"/>
                </a:lnTo>
                <a:lnTo>
                  <a:pt x="0" y="1515872"/>
                </a:lnTo>
                <a:lnTo>
                  <a:pt x="0" y="1681479"/>
                </a:lnTo>
                <a:lnTo>
                  <a:pt x="4356" y="1759839"/>
                </a:lnTo>
                <a:lnTo>
                  <a:pt x="17437" y="1846961"/>
                </a:lnTo>
                <a:lnTo>
                  <a:pt x="34874" y="1925320"/>
                </a:lnTo>
                <a:lnTo>
                  <a:pt x="52298" y="1999488"/>
                </a:lnTo>
                <a:lnTo>
                  <a:pt x="74104" y="2077847"/>
                </a:lnTo>
                <a:lnTo>
                  <a:pt x="95897" y="2151888"/>
                </a:lnTo>
                <a:lnTo>
                  <a:pt x="126403" y="2225929"/>
                </a:lnTo>
                <a:lnTo>
                  <a:pt x="156908" y="2291334"/>
                </a:lnTo>
                <a:lnTo>
                  <a:pt x="191782" y="2360930"/>
                </a:lnTo>
                <a:lnTo>
                  <a:pt x="231012" y="2426335"/>
                </a:lnTo>
                <a:lnTo>
                  <a:pt x="270243" y="2496058"/>
                </a:lnTo>
                <a:lnTo>
                  <a:pt x="318185" y="2557018"/>
                </a:lnTo>
                <a:lnTo>
                  <a:pt x="370497" y="2613660"/>
                </a:lnTo>
                <a:lnTo>
                  <a:pt x="414083" y="2678938"/>
                </a:lnTo>
                <a:lnTo>
                  <a:pt x="470738" y="2735580"/>
                </a:lnTo>
                <a:lnTo>
                  <a:pt x="527405" y="2783586"/>
                </a:lnTo>
                <a:lnTo>
                  <a:pt x="584073" y="2835783"/>
                </a:lnTo>
                <a:lnTo>
                  <a:pt x="645096" y="2879344"/>
                </a:lnTo>
                <a:lnTo>
                  <a:pt x="710476" y="2927223"/>
                </a:lnTo>
                <a:lnTo>
                  <a:pt x="771525" y="2966466"/>
                </a:lnTo>
                <a:lnTo>
                  <a:pt x="836930" y="3005709"/>
                </a:lnTo>
                <a:lnTo>
                  <a:pt x="906653" y="3040507"/>
                </a:lnTo>
                <a:lnTo>
                  <a:pt x="980694" y="3075432"/>
                </a:lnTo>
                <a:lnTo>
                  <a:pt x="1054862" y="3101467"/>
                </a:lnTo>
                <a:lnTo>
                  <a:pt x="1128903" y="3132074"/>
                </a:lnTo>
                <a:lnTo>
                  <a:pt x="1202944" y="3149473"/>
                </a:lnTo>
                <a:lnTo>
                  <a:pt x="1281430" y="3171190"/>
                </a:lnTo>
                <a:lnTo>
                  <a:pt x="1359916" y="3179953"/>
                </a:lnTo>
                <a:lnTo>
                  <a:pt x="1438402" y="3193034"/>
                </a:lnTo>
                <a:lnTo>
                  <a:pt x="1521206" y="3197352"/>
                </a:lnTo>
                <a:lnTo>
                  <a:pt x="1682496" y="3197352"/>
                </a:lnTo>
                <a:lnTo>
                  <a:pt x="1769618" y="3193034"/>
                </a:lnTo>
                <a:lnTo>
                  <a:pt x="1848104" y="3179953"/>
                </a:lnTo>
                <a:lnTo>
                  <a:pt x="1926590" y="3171190"/>
                </a:lnTo>
                <a:lnTo>
                  <a:pt x="2004949" y="3149473"/>
                </a:lnTo>
                <a:lnTo>
                  <a:pt x="2079117" y="3132074"/>
                </a:lnTo>
                <a:lnTo>
                  <a:pt x="2153158" y="3101467"/>
                </a:lnTo>
                <a:lnTo>
                  <a:pt x="2227326" y="3075432"/>
                </a:lnTo>
                <a:lnTo>
                  <a:pt x="2297049" y="3040507"/>
                </a:lnTo>
                <a:lnTo>
                  <a:pt x="2371090" y="3005709"/>
                </a:lnTo>
                <a:lnTo>
                  <a:pt x="2432177" y="2966466"/>
                </a:lnTo>
                <a:lnTo>
                  <a:pt x="2497582" y="2927223"/>
                </a:lnTo>
                <a:lnTo>
                  <a:pt x="2562987" y="2879344"/>
                </a:lnTo>
                <a:lnTo>
                  <a:pt x="2623947" y="2835783"/>
                </a:lnTo>
                <a:lnTo>
                  <a:pt x="2680589" y="2783586"/>
                </a:lnTo>
                <a:lnTo>
                  <a:pt x="2737231" y="2735580"/>
                </a:lnTo>
                <a:lnTo>
                  <a:pt x="2789555" y="2678938"/>
                </a:lnTo>
                <a:lnTo>
                  <a:pt x="2841879" y="2613660"/>
                </a:lnTo>
                <a:lnTo>
                  <a:pt x="2885440" y="2557018"/>
                </a:lnTo>
                <a:lnTo>
                  <a:pt x="2929001" y="2496058"/>
                </a:lnTo>
                <a:lnTo>
                  <a:pt x="2977007" y="2426335"/>
                </a:lnTo>
                <a:lnTo>
                  <a:pt x="3016250" y="2360930"/>
                </a:lnTo>
                <a:lnTo>
                  <a:pt x="3051047" y="2291334"/>
                </a:lnTo>
                <a:lnTo>
                  <a:pt x="3077210" y="2225929"/>
                </a:lnTo>
                <a:lnTo>
                  <a:pt x="3112135" y="2151888"/>
                </a:lnTo>
                <a:lnTo>
                  <a:pt x="3133979" y="2077847"/>
                </a:lnTo>
                <a:lnTo>
                  <a:pt x="3155696" y="1999488"/>
                </a:lnTo>
                <a:lnTo>
                  <a:pt x="3173095" y="1925320"/>
                </a:lnTo>
                <a:lnTo>
                  <a:pt x="3186176" y="1846961"/>
                </a:lnTo>
                <a:lnTo>
                  <a:pt x="3194939" y="1759839"/>
                </a:lnTo>
                <a:lnTo>
                  <a:pt x="3203702" y="1681479"/>
                </a:lnTo>
                <a:lnTo>
                  <a:pt x="3208020" y="1602993"/>
                </a:lnTo>
                <a:lnTo>
                  <a:pt x="3203702" y="1515872"/>
                </a:lnTo>
                <a:lnTo>
                  <a:pt x="3194939" y="1437513"/>
                </a:lnTo>
                <a:lnTo>
                  <a:pt x="3186176" y="1350390"/>
                </a:lnTo>
                <a:lnTo>
                  <a:pt x="3173095" y="1280667"/>
                </a:lnTo>
                <a:lnTo>
                  <a:pt x="3155696" y="1197864"/>
                </a:lnTo>
                <a:lnTo>
                  <a:pt x="3133979" y="1119504"/>
                </a:lnTo>
                <a:lnTo>
                  <a:pt x="3112135" y="1045463"/>
                </a:lnTo>
                <a:lnTo>
                  <a:pt x="3077210" y="971423"/>
                </a:lnTo>
                <a:lnTo>
                  <a:pt x="3051047" y="906017"/>
                </a:lnTo>
                <a:lnTo>
                  <a:pt x="3016250" y="836422"/>
                </a:lnTo>
                <a:lnTo>
                  <a:pt x="2977007" y="771016"/>
                </a:lnTo>
                <a:lnTo>
                  <a:pt x="2929001" y="701293"/>
                </a:lnTo>
                <a:lnTo>
                  <a:pt x="2885440" y="640334"/>
                </a:lnTo>
                <a:lnTo>
                  <a:pt x="2841879" y="583691"/>
                </a:lnTo>
                <a:lnTo>
                  <a:pt x="2789555" y="518413"/>
                </a:lnTo>
                <a:lnTo>
                  <a:pt x="2737231" y="470408"/>
                </a:lnTo>
                <a:lnTo>
                  <a:pt x="2680589" y="413765"/>
                </a:lnTo>
                <a:lnTo>
                  <a:pt x="2623947" y="361568"/>
                </a:lnTo>
                <a:lnTo>
                  <a:pt x="2562987" y="318008"/>
                </a:lnTo>
                <a:lnTo>
                  <a:pt x="2497582" y="270128"/>
                </a:lnTo>
                <a:lnTo>
                  <a:pt x="2432177" y="230886"/>
                </a:lnTo>
                <a:lnTo>
                  <a:pt x="2371090" y="191642"/>
                </a:lnTo>
                <a:lnTo>
                  <a:pt x="2297049" y="156845"/>
                </a:lnTo>
                <a:lnTo>
                  <a:pt x="2227326" y="121920"/>
                </a:lnTo>
                <a:lnTo>
                  <a:pt x="2153158" y="95885"/>
                </a:lnTo>
                <a:lnTo>
                  <a:pt x="2079117" y="65277"/>
                </a:lnTo>
                <a:lnTo>
                  <a:pt x="2004949" y="47878"/>
                </a:lnTo>
                <a:lnTo>
                  <a:pt x="1926590" y="26162"/>
                </a:lnTo>
                <a:lnTo>
                  <a:pt x="1848104" y="17399"/>
                </a:lnTo>
                <a:lnTo>
                  <a:pt x="1769618" y="4317"/>
                </a:lnTo>
                <a:lnTo>
                  <a:pt x="168249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164BFA8F-4D6C-484C-BE31-B8E2BBAABCCF}"/>
              </a:ext>
            </a:extLst>
          </p:cNvPr>
          <p:cNvSpPr txBox="1"/>
          <p:nvPr/>
        </p:nvSpPr>
        <p:spPr>
          <a:xfrm>
            <a:off x="6096000" y="3759200"/>
            <a:ext cx="5346700" cy="1129796"/>
          </a:xfrm>
          <a:prstGeom prst="rect">
            <a:avLst/>
          </a:prstGeom>
        </p:spPr>
        <p:txBody>
          <a:bodyPr wrap="square" lIns="0" tIns="113030" rIns="0" bIns="0">
            <a:spAutoFit/>
          </a:bodyPr>
          <a:lstStyle/>
          <a:p>
            <a:pPr marL="12700" marR="0" lvl="0" indent="0" algn="l" defTabSz="914400" rtl="0" eaLnBrk="0" fontAlgn="base" latinLnBrk="0" hangingPunct="0">
              <a:lnSpc>
                <a:spcPct val="100000"/>
              </a:lnSpc>
              <a:spcBef>
                <a:spcPts val="89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A59D9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Para dúvidas relacionadas ao sistema, favor entrar em contato com o Help Desk através do número:</a:t>
            </a:r>
            <a:endParaRPr kumimoji="0" sz="2200" b="1" i="0" u="none" strike="noStrike" kern="1200" cap="none" spc="0" normalizeH="0" baseline="0" noProof="0" dirty="0">
              <a:ln>
                <a:noFill/>
              </a:ln>
              <a:solidFill>
                <a:srgbClr val="A59D9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55E700C9-2E8B-4831-83F1-9F67CE39CDA6}"/>
              </a:ext>
            </a:extLst>
          </p:cNvPr>
          <p:cNvSpPr txBox="1"/>
          <p:nvPr/>
        </p:nvSpPr>
        <p:spPr>
          <a:xfrm>
            <a:off x="6096000" y="4931443"/>
            <a:ext cx="5346700" cy="906658"/>
          </a:xfrm>
          <a:prstGeom prst="rect">
            <a:avLst/>
          </a:prstGeom>
        </p:spPr>
        <p:txBody>
          <a:bodyPr wrap="square" lIns="0" tIns="113030" rIns="0" bIns="0">
            <a:spAutoFit/>
          </a:bodyPr>
          <a:lstStyle/>
          <a:p>
            <a:pPr marL="12700" marR="0" lvl="0" indent="0" algn="ctr" defTabSz="914400" rtl="0" eaLnBrk="0" fontAlgn="base" latinLnBrk="0" hangingPunct="0">
              <a:lnSpc>
                <a:spcPct val="100000"/>
              </a:lnSpc>
              <a:spcBef>
                <a:spcPts val="89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0800 047 4242</a:t>
            </a:r>
          </a:p>
          <a:p>
            <a:pPr marL="12700" marR="0" lvl="0" indent="0" algn="l" defTabSz="914400" rtl="0" eaLnBrk="0" fontAlgn="base" latinLnBrk="0" hangingPunct="0">
              <a:lnSpc>
                <a:spcPct val="100000"/>
              </a:lnSpc>
              <a:spcBef>
                <a:spcPts val="89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Disponível de segunda a sábado, das 8h às 18h (GMT-3).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</p:txBody>
      </p:sp>
      <p:grpSp>
        <p:nvGrpSpPr>
          <p:cNvPr id="9" name="Group 128">
            <a:extLst>
              <a:ext uri="{FF2B5EF4-FFF2-40B4-BE49-F238E27FC236}">
                <a16:creationId xmlns:a16="http://schemas.microsoft.com/office/drawing/2014/main" id="{E58546AA-D34E-4072-A6D6-8B3EE5B6082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08290" y="1606888"/>
            <a:ext cx="4409716" cy="4558621"/>
            <a:chOff x="3625" y="1951"/>
            <a:chExt cx="385" cy="398"/>
          </a:xfrm>
          <a:solidFill>
            <a:srgbClr val="107E79"/>
          </a:solidFill>
        </p:grpSpPr>
        <p:sp>
          <p:nvSpPr>
            <p:cNvPr id="10" name="Freeform 129">
              <a:extLst>
                <a:ext uri="{FF2B5EF4-FFF2-40B4-BE49-F238E27FC236}">
                  <a16:creationId xmlns:a16="http://schemas.microsoft.com/office/drawing/2014/main" id="{83CF55D1-18B5-4AD9-892F-DE47F178E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9" y="2117"/>
              <a:ext cx="84" cy="74"/>
            </a:xfrm>
            <a:custGeom>
              <a:avLst/>
              <a:gdLst>
                <a:gd name="T0" fmla="*/ 51 w 55"/>
                <a:gd name="T1" fmla="*/ 50 h 50"/>
                <a:gd name="T2" fmla="*/ 4 w 55"/>
                <a:gd name="T3" fmla="*/ 33 h 50"/>
                <a:gd name="T4" fmla="*/ 0 w 55"/>
                <a:gd name="T5" fmla="*/ 27 h 50"/>
                <a:gd name="T6" fmla="*/ 0 w 55"/>
                <a:gd name="T7" fmla="*/ 0 h 50"/>
                <a:gd name="T8" fmla="*/ 12 w 55"/>
                <a:gd name="T9" fmla="*/ 0 h 50"/>
                <a:gd name="T10" fmla="*/ 12 w 55"/>
                <a:gd name="T11" fmla="*/ 23 h 50"/>
                <a:gd name="T12" fmla="*/ 55 w 55"/>
                <a:gd name="T13" fmla="*/ 39 h 50"/>
                <a:gd name="T14" fmla="*/ 51 w 55"/>
                <a:gd name="T1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50">
                  <a:moveTo>
                    <a:pt x="51" y="50"/>
                  </a:moveTo>
                  <a:cubicBezTo>
                    <a:pt x="4" y="33"/>
                    <a:pt x="4" y="33"/>
                    <a:pt x="4" y="33"/>
                  </a:cubicBezTo>
                  <a:cubicBezTo>
                    <a:pt x="1" y="32"/>
                    <a:pt x="0" y="30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55" y="39"/>
                    <a:pt x="55" y="39"/>
                    <a:pt x="55" y="39"/>
                  </a:cubicBezTo>
                  <a:lnTo>
                    <a:pt x="51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Freeform 130">
              <a:extLst>
                <a:ext uri="{FF2B5EF4-FFF2-40B4-BE49-F238E27FC236}">
                  <a16:creationId xmlns:a16="http://schemas.microsoft.com/office/drawing/2014/main" id="{8826F01E-ECB4-4CFF-A62F-B34F04A3B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5" y="2118"/>
              <a:ext cx="202" cy="140"/>
            </a:xfrm>
            <a:custGeom>
              <a:avLst/>
              <a:gdLst>
                <a:gd name="T0" fmla="*/ 132 w 132"/>
                <a:gd name="T1" fmla="*/ 94 h 94"/>
                <a:gd name="T2" fmla="*/ 6 w 132"/>
                <a:gd name="T3" fmla="*/ 94 h 94"/>
                <a:gd name="T4" fmla="*/ 0 w 132"/>
                <a:gd name="T5" fmla="*/ 88 h 94"/>
                <a:gd name="T6" fmla="*/ 0 w 132"/>
                <a:gd name="T7" fmla="*/ 70 h 94"/>
                <a:gd name="T8" fmla="*/ 22 w 132"/>
                <a:gd name="T9" fmla="*/ 38 h 94"/>
                <a:gd name="T10" fmla="*/ 66 w 132"/>
                <a:gd name="T11" fmla="*/ 22 h 94"/>
                <a:gd name="T12" fmla="*/ 66 w 132"/>
                <a:gd name="T13" fmla="*/ 0 h 94"/>
                <a:gd name="T14" fmla="*/ 78 w 132"/>
                <a:gd name="T15" fmla="*/ 0 h 94"/>
                <a:gd name="T16" fmla="*/ 78 w 132"/>
                <a:gd name="T17" fmla="*/ 26 h 94"/>
                <a:gd name="T18" fmla="*/ 74 w 132"/>
                <a:gd name="T19" fmla="*/ 32 h 94"/>
                <a:gd name="T20" fmla="*/ 26 w 132"/>
                <a:gd name="T21" fmla="*/ 49 h 94"/>
                <a:gd name="T22" fmla="*/ 12 w 132"/>
                <a:gd name="T23" fmla="*/ 70 h 94"/>
                <a:gd name="T24" fmla="*/ 12 w 132"/>
                <a:gd name="T25" fmla="*/ 82 h 94"/>
                <a:gd name="T26" fmla="*/ 132 w 132"/>
                <a:gd name="T27" fmla="*/ 82 h 94"/>
                <a:gd name="T28" fmla="*/ 132 w 132"/>
                <a:gd name="T2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2" h="94">
                  <a:moveTo>
                    <a:pt x="132" y="94"/>
                  </a:moveTo>
                  <a:cubicBezTo>
                    <a:pt x="6" y="94"/>
                    <a:pt x="6" y="94"/>
                    <a:pt x="6" y="94"/>
                  </a:cubicBezTo>
                  <a:cubicBezTo>
                    <a:pt x="2" y="94"/>
                    <a:pt x="0" y="91"/>
                    <a:pt x="0" y="88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56"/>
                    <a:pt x="9" y="43"/>
                    <a:pt x="22" y="38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8" y="29"/>
                    <a:pt x="76" y="31"/>
                    <a:pt x="74" y="32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18" y="52"/>
                    <a:pt x="12" y="61"/>
                    <a:pt x="12" y="70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32" y="82"/>
                    <a:pt x="132" y="82"/>
                    <a:pt x="132" y="82"/>
                  </a:cubicBezTo>
                  <a:lnTo>
                    <a:pt x="132" y="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Freeform 131">
              <a:extLst>
                <a:ext uri="{FF2B5EF4-FFF2-40B4-BE49-F238E27FC236}">
                  <a16:creationId xmlns:a16="http://schemas.microsoft.com/office/drawing/2014/main" id="{3FCE563A-7B28-4C7C-928B-428ED68B88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87" y="1951"/>
              <a:ext cx="164" cy="187"/>
            </a:xfrm>
            <a:custGeom>
              <a:avLst/>
              <a:gdLst>
                <a:gd name="T0" fmla="*/ 53 w 107"/>
                <a:gd name="T1" fmla="*/ 125 h 125"/>
                <a:gd name="T2" fmla="*/ 0 w 107"/>
                <a:gd name="T3" fmla="*/ 63 h 125"/>
                <a:gd name="T4" fmla="*/ 53 w 107"/>
                <a:gd name="T5" fmla="*/ 0 h 125"/>
                <a:gd name="T6" fmla="*/ 107 w 107"/>
                <a:gd name="T7" fmla="*/ 63 h 125"/>
                <a:gd name="T8" fmla="*/ 53 w 107"/>
                <a:gd name="T9" fmla="*/ 125 h 125"/>
                <a:gd name="T10" fmla="*/ 53 w 107"/>
                <a:gd name="T11" fmla="*/ 12 h 125"/>
                <a:gd name="T12" fmla="*/ 12 w 107"/>
                <a:gd name="T13" fmla="*/ 63 h 125"/>
                <a:gd name="T14" fmla="*/ 53 w 107"/>
                <a:gd name="T15" fmla="*/ 113 h 125"/>
                <a:gd name="T16" fmla="*/ 95 w 107"/>
                <a:gd name="T17" fmla="*/ 63 h 125"/>
                <a:gd name="T18" fmla="*/ 53 w 107"/>
                <a:gd name="T19" fmla="*/ 1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125">
                  <a:moveTo>
                    <a:pt x="53" y="125"/>
                  </a:moveTo>
                  <a:cubicBezTo>
                    <a:pt x="24" y="125"/>
                    <a:pt x="0" y="97"/>
                    <a:pt x="0" y="63"/>
                  </a:cubicBezTo>
                  <a:cubicBezTo>
                    <a:pt x="0" y="28"/>
                    <a:pt x="24" y="0"/>
                    <a:pt x="53" y="0"/>
                  </a:cubicBezTo>
                  <a:cubicBezTo>
                    <a:pt x="83" y="0"/>
                    <a:pt x="107" y="28"/>
                    <a:pt x="107" y="63"/>
                  </a:cubicBezTo>
                  <a:cubicBezTo>
                    <a:pt x="107" y="97"/>
                    <a:pt x="83" y="125"/>
                    <a:pt x="53" y="125"/>
                  </a:cubicBezTo>
                  <a:close/>
                  <a:moveTo>
                    <a:pt x="53" y="12"/>
                  </a:moveTo>
                  <a:cubicBezTo>
                    <a:pt x="31" y="12"/>
                    <a:pt x="12" y="35"/>
                    <a:pt x="12" y="63"/>
                  </a:cubicBezTo>
                  <a:cubicBezTo>
                    <a:pt x="12" y="91"/>
                    <a:pt x="31" y="113"/>
                    <a:pt x="53" y="113"/>
                  </a:cubicBezTo>
                  <a:cubicBezTo>
                    <a:pt x="76" y="113"/>
                    <a:pt x="95" y="91"/>
                    <a:pt x="95" y="63"/>
                  </a:cubicBezTo>
                  <a:cubicBezTo>
                    <a:pt x="95" y="35"/>
                    <a:pt x="76" y="12"/>
                    <a:pt x="5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Freeform 132">
              <a:extLst>
                <a:ext uri="{FF2B5EF4-FFF2-40B4-BE49-F238E27FC236}">
                  <a16:creationId xmlns:a16="http://schemas.microsoft.com/office/drawing/2014/main" id="{50DF54A6-4836-4A12-8243-F08CC8F21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4" y="2002"/>
              <a:ext cx="148" cy="46"/>
            </a:xfrm>
            <a:custGeom>
              <a:avLst/>
              <a:gdLst>
                <a:gd name="T0" fmla="*/ 84 w 97"/>
                <a:gd name="T1" fmla="*/ 31 h 31"/>
                <a:gd name="T2" fmla="*/ 56 w 97"/>
                <a:gd name="T3" fmla="*/ 16 h 31"/>
                <a:gd name="T4" fmla="*/ 21 w 97"/>
                <a:gd name="T5" fmla="*/ 30 h 31"/>
                <a:gd name="T6" fmla="*/ 0 w 97"/>
                <a:gd name="T7" fmla="*/ 25 h 31"/>
                <a:gd name="T8" fmla="*/ 5 w 97"/>
                <a:gd name="T9" fmla="*/ 14 h 31"/>
                <a:gd name="T10" fmla="*/ 21 w 97"/>
                <a:gd name="T11" fmla="*/ 18 h 31"/>
                <a:gd name="T12" fmla="*/ 51 w 97"/>
                <a:gd name="T13" fmla="*/ 3 h 31"/>
                <a:gd name="T14" fmla="*/ 56 w 97"/>
                <a:gd name="T15" fmla="*/ 0 h 31"/>
                <a:gd name="T16" fmla="*/ 62 w 97"/>
                <a:gd name="T17" fmla="*/ 3 h 31"/>
                <a:gd name="T18" fmla="*/ 91 w 97"/>
                <a:gd name="T19" fmla="*/ 18 h 31"/>
                <a:gd name="T20" fmla="*/ 94 w 97"/>
                <a:gd name="T21" fmla="*/ 18 h 31"/>
                <a:gd name="T22" fmla="*/ 96 w 97"/>
                <a:gd name="T23" fmla="*/ 17 h 31"/>
                <a:gd name="T24" fmla="*/ 97 w 97"/>
                <a:gd name="T25" fmla="*/ 29 h 31"/>
                <a:gd name="T26" fmla="*/ 95 w 97"/>
                <a:gd name="T27" fmla="*/ 30 h 31"/>
                <a:gd name="T28" fmla="*/ 93 w 97"/>
                <a:gd name="T29" fmla="*/ 30 h 31"/>
                <a:gd name="T30" fmla="*/ 84 w 97"/>
                <a:gd name="T3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7" h="31">
                  <a:moveTo>
                    <a:pt x="84" y="31"/>
                  </a:moveTo>
                  <a:cubicBezTo>
                    <a:pt x="73" y="31"/>
                    <a:pt x="64" y="26"/>
                    <a:pt x="56" y="16"/>
                  </a:cubicBezTo>
                  <a:cubicBezTo>
                    <a:pt x="48" y="24"/>
                    <a:pt x="34" y="30"/>
                    <a:pt x="21" y="30"/>
                  </a:cubicBezTo>
                  <a:cubicBezTo>
                    <a:pt x="13" y="30"/>
                    <a:pt x="6" y="28"/>
                    <a:pt x="0" y="2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10" y="17"/>
                    <a:pt x="15" y="18"/>
                    <a:pt x="21" y="18"/>
                  </a:cubicBezTo>
                  <a:cubicBezTo>
                    <a:pt x="33" y="18"/>
                    <a:pt x="47" y="11"/>
                    <a:pt x="51" y="3"/>
                  </a:cubicBezTo>
                  <a:cubicBezTo>
                    <a:pt x="52" y="1"/>
                    <a:pt x="54" y="0"/>
                    <a:pt x="56" y="0"/>
                  </a:cubicBezTo>
                  <a:cubicBezTo>
                    <a:pt x="59" y="0"/>
                    <a:pt x="61" y="1"/>
                    <a:pt x="62" y="3"/>
                  </a:cubicBezTo>
                  <a:cubicBezTo>
                    <a:pt x="70" y="16"/>
                    <a:pt x="78" y="21"/>
                    <a:pt x="91" y="18"/>
                  </a:cubicBezTo>
                  <a:cubicBezTo>
                    <a:pt x="92" y="18"/>
                    <a:pt x="93" y="18"/>
                    <a:pt x="94" y="18"/>
                  </a:cubicBezTo>
                  <a:cubicBezTo>
                    <a:pt x="95" y="18"/>
                    <a:pt x="95" y="18"/>
                    <a:pt x="96" y="17"/>
                  </a:cubicBezTo>
                  <a:cubicBezTo>
                    <a:pt x="97" y="29"/>
                    <a:pt x="97" y="29"/>
                    <a:pt x="97" y="29"/>
                  </a:cubicBezTo>
                  <a:cubicBezTo>
                    <a:pt x="96" y="30"/>
                    <a:pt x="96" y="30"/>
                    <a:pt x="95" y="30"/>
                  </a:cubicBezTo>
                  <a:cubicBezTo>
                    <a:pt x="94" y="30"/>
                    <a:pt x="94" y="30"/>
                    <a:pt x="93" y="30"/>
                  </a:cubicBezTo>
                  <a:cubicBezTo>
                    <a:pt x="90" y="30"/>
                    <a:pt x="87" y="31"/>
                    <a:pt x="84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Freeform 136">
              <a:extLst>
                <a:ext uri="{FF2B5EF4-FFF2-40B4-BE49-F238E27FC236}">
                  <a16:creationId xmlns:a16="http://schemas.microsoft.com/office/drawing/2014/main" id="{1706A40C-5E0B-417D-81D5-0A7BDC2659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3" y="2223"/>
              <a:ext cx="73" cy="71"/>
            </a:xfrm>
            <a:custGeom>
              <a:avLst/>
              <a:gdLst>
                <a:gd name="T0" fmla="*/ 24 w 48"/>
                <a:gd name="T1" fmla="*/ 48 h 48"/>
                <a:gd name="T2" fmla="*/ 0 w 48"/>
                <a:gd name="T3" fmla="*/ 24 h 48"/>
                <a:gd name="T4" fmla="*/ 24 w 48"/>
                <a:gd name="T5" fmla="*/ 0 h 48"/>
                <a:gd name="T6" fmla="*/ 48 w 48"/>
                <a:gd name="T7" fmla="*/ 24 h 48"/>
                <a:gd name="T8" fmla="*/ 24 w 48"/>
                <a:gd name="T9" fmla="*/ 48 h 48"/>
                <a:gd name="T10" fmla="*/ 24 w 48"/>
                <a:gd name="T11" fmla="*/ 12 h 48"/>
                <a:gd name="T12" fmla="*/ 12 w 48"/>
                <a:gd name="T13" fmla="*/ 24 h 48"/>
                <a:gd name="T14" fmla="*/ 24 w 48"/>
                <a:gd name="T15" fmla="*/ 36 h 48"/>
                <a:gd name="T16" fmla="*/ 36 w 48"/>
                <a:gd name="T17" fmla="*/ 24 h 48"/>
                <a:gd name="T18" fmla="*/ 24 w 48"/>
                <a:gd name="T19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10" y="48"/>
                    <a:pt x="0" y="37"/>
                    <a:pt x="0" y="24"/>
                  </a:cubicBezTo>
                  <a:cubicBezTo>
                    <a:pt x="0" y="11"/>
                    <a:pt x="10" y="0"/>
                    <a:pt x="24" y="0"/>
                  </a:cubicBezTo>
                  <a:cubicBezTo>
                    <a:pt x="37" y="0"/>
                    <a:pt x="48" y="11"/>
                    <a:pt x="48" y="24"/>
                  </a:cubicBezTo>
                  <a:cubicBezTo>
                    <a:pt x="48" y="37"/>
                    <a:pt x="37" y="48"/>
                    <a:pt x="24" y="48"/>
                  </a:cubicBezTo>
                  <a:close/>
                  <a:moveTo>
                    <a:pt x="24" y="12"/>
                  </a:moveTo>
                  <a:cubicBezTo>
                    <a:pt x="17" y="12"/>
                    <a:pt x="12" y="17"/>
                    <a:pt x="12" y="24"/>
                  </a:cubicBezTo>
                  <a:cubicBezTo>
                    <a:pt x="12" y="31"/>
                    <a:pt x="17" y="36"/>
                    <a:pt x="24" y="36"/>
                  </a:cubicBezTo>
                  <a:cubicBezTo>
                    <a:pt x="30" y="36"/>
                    <a:pt x="36" y="31"/>
                    <a:pt x="36" y="24"/>
                  </a:cubicBezTo>
                  <a:cubicBezTo>
                    <a:pt x="36" y="17"/>
                    <a:pt x="30" y="12"/>
                    <a:pt x="2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Freeform 137">
              <a:extLst>
                <a:ext uri="{FF2B5EF4-FFF2-40B4-BE49-F238E27FC236}">
                  <a16:creationId xmlns:a16="http://schemas.microsoft.com/office/drawing/2014/main" id="{D4B729FD-9CDC-4404-96DF-E56BABDB75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27" y="2170"/>
              <a:ext cx="183" cy="179"/>
            </a:xfrm>
            <a:custGeom>
              <a:avLst/>
              <a:gdLst>
                <a:gd name="T0" fmla="*/ 46 w 119"/>
                <a:gd name="T1" fmla="*/ 120 h 120"/>
                <a:gd name="T2" fmla="*/ 40 w 119"/>
                <a:gd name="T3" fmla="*/ 104 h 120"/>
                <a:gd name="T4" fmla="*/ 22 w 119"/>
                <a:gd name="T5" fmla="*/ 102 h 120"/>
                <a:gd name="T6" fmla="*/ 14 w 119"/>
                <a:gd name="T7" fmla="*/ 100 h 120"/>
                <a:gd name="T8" fmla="*/ 1 w 119"/>
                <a:gd name="T9" fmla="*/ 75 h 120"/>
                <a:gd name="T10" fmla="*/ 12 w 119"/>
                <a:gd name="T11" fmla="*/ 67 h 120"/>
                <a:gd name="T12" fmla="*/ 12 w 119"/>
                <a:gd name="T13" fmla="*/ 53 h 120"/>
                <a:gd name="T14" fmla="*/ 1 w 119"/>
                <a:gd name="T15" fmla="*/ 40 h 120"/>
                <a:gd name="T16" fmla="*/ 17 w 119"/>
                <a:gd name="T17" fmla="*/ 17 h 120"/>
                <a:gd name="T18" fmla="*/ 29 w 119"/>
                <a:gd name="T19" fmla="*/ 22 h 120"/>
                <a:gd name="T20" fmla="*/ 40 w 119"/>
                <a:gd name="T21" fmla="*/ 6 h 120"/>
                <a:gd name="T22" fmla="*/ 70 w 119"/>
                <a:gd name="T23" fmla="*/ 0 h 120"/>
                <a:gd name="T24" fmla="*/ 76 w 119"/>
                <a:gd name="T25" fmla="*/ 15 h 120"/>
                <a:gd name="T26" fmla="*/ 98 w 119"/>
                <a:gd name="T27" fmla="*/ 17 h 120"/>
                <a:gd name="T28" fmla="*/ 118 w 119"/>
                <a:gd name="T29" fmla="*/ 40 h 120"/>
                <a:gd name="T30" fmla="*/ 115 w 119"/>
                <a:gd name="T31" fmla="*/ 49 h 120"/>
                <a:gd name="T32" fmla="*/ 108 w 119"/>
                <a:gd name="T33" fmla="*/ 60 h 120"/>
                <a:gd name="T34" fmla="*/ 115 w 119"/>
                <a:gd name="T35" fmla="*/ 71 h 120"/>
                <a:gd name="T36" fmla="*/ 117 w 119"/>
                <a:gd name="T37" fmla="*/ 80 h 120"/>
                <a:gd name="T38" fmla="*/ 97 w 119"/>
                <a:gd name="T39" fmla="*/ 103 h 120"/>
                <a:gd name="T40" fmla="*/ 76 w 119"/>
                <a:gd name="T41" fmla="*/ 104 h 120"/>
                <a:gd name="T42" fmla="*/ 70 w 119"/>
                <a:gd name="T43" fmla="*/ 120 h 120"/>
                <a:gd name="T44" fmla="*/ 64 w 119"/>
                <a:gd name="T45" fmla="*/ 108 h 120"/>
                <a:gd name="T46" fmla="*/ 68 w 119"/>
                <a:gd name="T47" fmla="*/ 94 h 120"/>
                <a:gd name="T48" fmla="*/ 90 w 119"/>
                <a:gd name="T49" fmla="*/ 85 h 120"/>
                <a:gd name="T50" fmla="*/ 104 w 119"/>
                <a:gd name="T51" fmla="*/ 79 h 120"/>
                <a:gd name="T52" fmla="*/ 95 w 119"/>
                <a:gd name="T53" fmla="*/ 68 h 120"/>
                <a:gd name="T54" fmla="*/ 95 w 119"/>
                <a:gd name="T55" fmla="*/ 52 h 120"/>
                <a:gd name="T56" fmla="*/ 104 w 119"/>
                <a:gd name="T57" fmla="*/ 41 h 120"/>
                <a:gd name="T58" fmla="*/ 90 w 119"/>
                <a:gd name="T59" fmla="*/ 35 h 120"/>
                <a:gd name="T60" fmla="*/ 68 w 119"/>
                <a:gd name="T61" fmla="*/ 25 h 120"/>
                <a:gd name="T62" fmla="*/ 64 w 119"/>
                <a:gd name="T63" fmla="*/ 12 h 120"/>
                <a:gd name="T64" fmla="*/ 52 w 119"/>
                <a:gd name="T65" fmla="*/ 20 h 120"/>
                <a:gd name="T66" fmla="*/ 34 w 119"/>
                <a:gd name="T67" fmla="*/ 34 h 120"/>
                <a:gd name="T68" fmla="*/ 21 w 119"/>
                <a:gd name="T69" fmla="*/ 31 h 120"/>
                <a:gd name="T70" fmla="*/ 22 w 119"/>
                <a:gd name="T71" fmla="*/ 45 h 120"/>
                <a:gd name="T72" fmla="*/ 24 w 119"/>
                <a:gd name="T73" fmla="*/ 60 h 120"/>
                <a:gd name="T74" fmla="*/ 22 w 119"/>
                <a:gd name="T75" fmla="*/ 75 h 120"/>
                <a:gd name="T76" fmla="*/ 21 w 119"/>
                <a:gd name="T77" fmla="*/ 89 h 120"/>
                <a:gd name="T78" fmla="*/ 34 w 119"/>
                <a:gd name="T79" fmla="*/ 86 h 120"/>
                <a:gd name="T80" fmla="*/ 52 w 119"/>
                <a:gd name="T81" fmla="*/ 10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9" h="120">
                  <a:moveTo>
                    <a:pt x="70" y="120"/>
                  </a:moveTo>
                  <a:cubicBezTo>
                    <a:pt x="46" y="120"/>
                    <a:pt x="46" y="120"/>
                    <a:pt x="46" y="120"/>
                  </a:cubicBezTo>
                  <a:cubicBezTo>
                    <a:pt x="42" y="120"/>
                    <a:pt x="40" y="117"/>
                    <a:pt x="40" y="114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36" y="103"/>
                    <a:pt x="33" y="101"/>
                    <a:pt x="29" y="98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1" y="103"/>
                    <a:pt x="19" y="104"/>
                    <a:pt x="17" y="103"/>
                  </a:cubicBezTo>
                  <a:cubicBezTo>
                    <a:pt x="16" y="103"/>
                    <a:pt x="15" y="102"/>
                    <a:pt x="14" y="100"/>
                  </a:cubicBezTo>
                  <a:cubicBezTo>
                    <a:pt x="2" y="80"/>
                    <a:pt x="2" y="80"/>
                    <a:pt x="2" y="80"/>
                  </a:cubicBezTo>
                  <a:cubicBezTo>
                    <a:pt x="1" y="78"/>
                    <a:pt x="1" y="77"/>
                    <a:pt x="1" y="75"/>
                  </a:cubicBezTo>
                  <a:cubicBezTo>
                    <a:pt x="1" y="73"/>
                    <a:pt x="3" y="72"/>
                    <a:pt x="4" y="71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2" y="64"/>
                    <a:pt x="12" y="62"/>
                    <a:pt x="12" y="60"/>
                  </a:cubicBezTo>
                  <a:cubicBezTo>
                    <a:pt x="12" y="58"/>
                    <a:pt x="12" y="55"/>
                    <a:pt x="12" y="53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1" y="47"/>
                    <a:pt x="0" y="43"/>
                    <a:pt x="1" y="4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4" y="18"/>
                    <a:pt x="15" y="17"/>
                    <a:pt x="17" y="17"/>
                  </a:cubicBezTo>
                  <a:cubicBezTo>
                    <a:pt x="18" y="16"/>
                    <a:pt x="20" y="17"/>
                    <a:pt x="22" y="17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3" y="19"/>
                    <a:pt x="36" y="17"/>
                    <a:pt x="40" y="1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3"/>
                    <a:pt x="42" y="0"/>
                    <a:pt x="46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3" y="0"/>
                    <a:pt x="76" y="3"/>
                    <a:pt x="76" y="6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79" y="17"/>
                    <a:pt x="84" y="19"/>
                    <a:pt x="88" y="22"/>
                  </a:cubicBezTo>
                  <a:cubicBezTo>
                    <a:pt x="98" y="17"/>
                    <a:pt x="98" y="17"/>
                    <a:pt x="98" y="17"/>
                  </a:cubicBezTo>
                  <a:cubicBezTo>
                    <a:pt x="100" y="16"/>
                    <a:pt x="104" y="17"/>
                    <a:pt x="106" y="20"/>
                  </a:cubicBezTo>
                  <a:cubicBezTo>
                    <a:pt x="118" y="40"/>
                    <a:pt x="118" y="40"/>
                    <a:pt x="118" y="40"/>
                  </a:cubicBezTo>
                  <a:cubicBezTo>
                    <a:pt x="118" y="42"/>
                    <a:pt x="119" y="43"/>
                    <a:pt x="118" y="45"/>
                  </a:cubicBezTo>
                  <a:cubicBezTo>
                    <a:pt x="118" y="46"/>
                    <a:pt x="117" y="48"/>
                    <a:pt x="115" y="49"/>
                  </a:cubicBezTo>
                  <a:cubicBezTo>
                    <a:pt x="107" y="53"/>
                    <a:pt x="107" y="53"/>
                    <a:pt x="107" y="53"/>
                  </a:cubicBezTo>
                  <a:cubicBezTo>
                    <a:pt x="107" y="56"/>
                    <a:pt x="108" y="58"/>
                    <a:pt x="108" y="60"/>
                  </a:cubicBezTo>
                  <a:cubicBezTo>
                    <a:pt x="108" y="62"/>
                    <a:pt x="107" y="65"/>
                    <a:pt x="107" y="67"/>
                  </a:cubicBezTo>
                  <a:cubicBezTo>
                    <a:pt x="115" y="71"/>
                    <a:pt x="115" y="71"/>
                    <a:pt x="115" y="71"/>
                  </a:cubicBezTo>
                  <a:cubicBezTo>
                    <a:pt x="117" y="72"/>
                    <a:pt x="118" y="73"/>
                    <a:pt x="118" y="75"/>
                  </a:cubicBezTo>
                  <a:cubicBezTo>
                    <a:pt x="118" y="77"/>
                    <a:pt x="118" y="78"/>
                    <a:pt x="117" y="80"/>
                  </a:cubicBezTo>
                  <a:cubicBezTo>
                    <a:pt x="105" y="100"/>
                    <a:pt x="105" y="100"/>
                    <a:pt x="105" y="100"/>
                  </a:cubicBezTo>
                  <a:cubicBezTo>
                    <a:pt x="103" y="103"/>
                    <a:pt x="100" y="104"/>
                    <a:pt x="97" y="103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84" y="101"/>
                    <a:pt x="79" y="103"/>
                    <a:pt x="76" y="104"/>
                  </a:cubicBezTo>
                  <a:cubicBezTo>
                    <a:pt x="76" y="114"/>
                    <a:pt x="76" y="114"/>
                    <a:pt x="76" y="114"/>
                  </a:cubicBezTo>
                  <a:cubicBezTo>
                    <a:pt x="76" y="117"/>
                    <a:pt x="73" y="120"/>
                    <a:pt x="70" y="120"/>
                  </a:cubicBezTo>
                  <a:close/>
                  <a:moveTo>
                    <a:pt x="52" y="108"/>
                  </a:moveTo>
                  <a:cubicBezTo>
                    <a:pt x="64" y="108"/>
                    <a:pt x="64" y="108"/>
                    <a:pt x="64" y="108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4" y="98"/>
                    <a:pt x="65" y="95"/>
                    <a:pt x="68" y="94"/>
                  </a:cubicBezTo>
                  <a:cubicBezTo>
                    <a:pt x="74" y="92"/>
                    <a:pt x="80" y="89"/>
                    <a:pt x="83" y="86"/>
                  </a:cubicBezTo>
                  <a:cubicBezTo>
                    <a:pt x="85" y="84"/>
                    <a:pt x="88" y="84"/>
                    <a:pt x="90" y="85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104" y="79"/>
                    <a:pt x="104" y="79"/>
                    <a:pt x="104" y="79"/>
                  </a:cubicBezTo>
                  <a:cubicBezTo>
                    <a:pt x="97" y="75"/>
                    <a:pt x="97" y="75"/>
                    <a:pt x="97" y="75"/>
                  </a:cubicBezTo>
                  <a:cubicBezTo>
                    <a:pt x="95" y="74"/>
                    <a:pt x="94" y="71"/>
                    <a:pt x="95" y="68"/>
                  </a:cubicBezTo>
                  <a:cubicBezTo>
                    <a:pt x="95" y="65"/>
                    <a:pt x="96" y="62"/>
                    <a:pt x="96" y="60"/>
                  </a:cubicBezTo>
                  <a:cubicBezTo>
                    <a:pt x="96" y="57"/>
                    <a:pt x="95" y="54"/>
                    <a:pt x="95" y="52"/>
                  </a:cubicBezTo>
                  <a:cubicBezTo>
                    <a:pt x="94" y="49"/>
                    <a:pt x="95" y="46"/>
                    <a:pt x="97" y="4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98" y="31"/>
                    <a:pt x="98" y="31"/>
                    <a:pt x="98" y="31"/>
                  </a:cubicBezTo>
                  <a:cubicBezTo>
                    <a:pt x="90" y="35"/>
                    <a:pt x="90" y="35"/>
                    <a:pt x="90" y="35"/>
                  </a:cubicBezTo>
                  <a:cubicBezTo>
                    <a:pt x="88" y="36"/>
                    <a:pt x="85" y="36"/>
                    <a:pt x="83" y="34"/>
                  </a:cubicBezTo>
                  <a:cubicBezTo>
                    <a:pt x="80" y="31"/>
                    <a:pt x="74" y="27"/>
                    <a:pt x="68" y="25"/>
                  </a:cubicBezTo>
                  <a:cubicBezTo>
                    <a:pt x="65" y="25"/>
                    <a:pt x="64" y="22"/>
                    <a:pt x="64" y="20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2"/>
                    <a:pt x="50" y="25"/>
                    <a:pt x="47" y="25"/>
                  </a:cubicBezTo>
                  <a:cubicBezTo>
                    <a:pt x="43" y="27"/>
                    <a:pt x="38" y="30"/>
                    <a:pt x="34" y="34"/>
                  </a:cubicBezTo>
                  <a:cubicBezTo>
                    <a:pt x="32" y="36"/>
                    <a:pt x="29" y="36"/>
                    <a:pt x="27" y="35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4" y="46"/>
                    <a:pt x="25" y="49"/>
                    <a:pt x="25" y="52"/>
                  </a:cubicBezTo>
                  <a:cubicBezTo>
                    <a:pt x="24" y="54"/>
                    <a:pt x="24" y="57"/>
                    <a:pt x="24" y="60"/>
                  </a:cubicBezTo>
                  <a:cubicBezTo>
                    <a:pt x="24" y="63"/>
                    <a:pt x="24" y="65"/>
                    <a:pt x="25" y="68"/>
                  </a:cubicBezTo>
                  <a:cubicBezTo>
                    <a:pt x="25" y="71"/>
                    <a:pt x="24" y="74"/>
                    <a:pt x="22" y="75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9" y="84"/>
                    <a:pt x="32" y="84"/>
                    <a:pt x="34" y="86"/>
                  </a:cubicBezTo>
                  <a:cubicBezTo>
                    <a:pt x="38" y="90"/>
                    <a:pt x="43" y="93"/>
                    <a:pt x="47" y="94"/>
                  </a:cubicBezTo>
                  <a:cubicBezTo>
                    <a:pt x="50" y="95"/>
                    <a:pt x="52" y="98"/>
                    <a:pt x="52" y="100"/>
                  </a:cubicBezTo>
                  <a:lnTo>
                    <a:pt x="52" y="1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9" name="object 5">
            <a:extLst>
              <a:ext uri="{FF2B5EF4-FFF2-40B4-BE49-F238E27FC236}">
                <a16:creationId xmlns:a16="http://schemas.microsoft.com/office/drawing/2014/main" id="{60B1A774-B460-49F7-B355-254DE93BCD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18708" y="3157910"/>
            <a:ext cx="7947815" cy="1367682"/>
          </a:xfrm>
        </p:spPr>
        <p:txBody>
          <a:bodyPr vert="horz" wrap="square" lIns="0" tIns="13335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lang="pt-BR" altLang="pt-BR" sz="44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Parabéns!</a:t>
            </a:r>
            <a:br>
              <a:rPr lang="pt-BR" altLang="pt-BR" sz="44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44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Você concluiu o treinamento</a:t>
            </a:r>
            <a:endParaRPr lang="pt-BR" altLang="pt-BR" sz="4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1670" name="object 6">
            <a:extLst>
              <a:ext uri="{FF2B5EF4-FFF2-40B4-BE49-F238E27FC236}">
                <a16:creationId xmlns:a16="http://schemas.microsoft.com/office/drawing/2014/main" id="{6BFAAB9E-FD98-4E75-B86B-A8668A8064A0}"/>
              </a:ext>
            </a:extLst>
          </p:cNvPr>
          <p:cNvSpPr>
            <a:spLocks/>
          </p:cNvSpPr>
          <p:nvPr/>
        </p:nvSpPr>
        <p:spPr bwMode="auto">
          <a:xfrm>
            <a:off x="2227263" y="4903788"/>
            <a:ext cx="9180000" cy="0"/>
          </a:xfrm>
          <a:custGeom>
            <a:avLst/>
            <a:gdLst>
              <a:gd name="T0" fmla="*/ 0 w 7408545"/>
              <a:gd name="T1" fmla="*/ 7411016 w 740854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7408545">
                <a:moveTo>
                  <a:pt x="0" y="0"/>
                </a:moveTo>
                <a:lnTo>
                  <a:pt x="7408163" y="0"/>
                </a:lnTo>
              </a:path>
            </a:pathLst>
          </a:cu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1671" name="object 7">
            <a:extLst>
              <a:ext uri="{FF2B5EF4-FFF2-40B4-BE49-F238E27FC236}">
                <a16:creationId xmlns:a16="http://schemas.microsoft.com/office/drawing/2014/main" id="{691B5A3C-2864-4D2F-8989-59A83FF03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7" y="2779714"/>
            <a:ext cx="2773361" cy="2791076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E2C738-979C-45CE-A14E-C303F99E7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Negociações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134B92-6E6F-4546-88F8-8005DE85E381}"/>
              </a:ext>
            </a:extLst>
          </p:cNvPr>
          <p:cNvSpPr txBox="1"/>
          <p:nvPr/>
        </p:nvSpPr>
        <p:spPr>
          <a:xfrm>
            <a:off x="511338" y="663109"/>
            <a:ext cx="85807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07E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 processo de Cotação - RFX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65C31A7-D14B-418C-BAE8-9A9FFF397672}"/>
              </a:ext>
            </a:extLst>
          </p:cNvPr>
          <p:cNvGrpSpPr/>
          <p:nvPr/>
        </p:nvGrpSpPr>
        <p:grpSpPr>
          <a:xfrm>
            <a:off x="969434" y="1286329"/>
            <a:ext cx="10553700" cy="4796764"/>
            <a:chOff x="969434" y="1286329"/>
            <a:chExt cx="10553700" cy="479676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AD4E798-A378-4AF1-A177-E483218D97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3341"/>
            <a:stretch/>
          </p:blipFill>
          <p:spPr>
            <a:xfrm>
              <a:off x="969434" y="1286329"/>
              <a:ext cx="10553700" cy="4796764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2EF725D-36A6-4C52-8193-214114702BA6}"/>
                </a:ext>
              </a:extLst>
            </p:cNvPr>
            <p:cNvSpPr/>
            <p:nvPr/>
          </p:nvSpPr>
          <p:spPr>
            <a:xfrm>
              <a:off x="4198067" y="3960283"/>
              <a:ext cx="1191352" cy="276999"/>
            </a:xfrm>
            <a:prstGeom prst="rect">
              <a:avLst/>
            </a:prstGeom>
            <a:solidFill>
              <a:srgbClr val="F2F2F2"/>
            </a:solidFill>
          </p:spPr>
          <p:txBody>
            <a:bodyPr wrap="none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 panose="020B0604020202020204" pitchFamily="34" charset="0"/>
                </a:rPr>
                <a:t>Entra no portal</a:t>
              </a:r>
              <a:endPara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BE7B1FF-1FD7-4BC4-9FF3-3B6C797C97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925"/>
            <a:stretch/>
          </p:blipFill>
          <p:spPr>
            <a:xfrm>
              <a:off x="5791199" y="2579932"/>
              <a:ext cx="1588559" cy="165735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D046F84-49CF-4233-90C7-9552872AC125}"/>
              </a:ext>
            </a:extLst>
          </p:cNvPr>
          <p:cNvGrpSpPr/>
          <p:nvPr/>
        </p:nvGrpSpPr>
        <p:grpSpPr>
          <a:xfrm>
            <a:off x="11313334" y="75412"/>
            <a:ext cx="936624" cy="681947"/>
            <a:chOff x="11264900" y="6108700"/>
            <a:chExt cx="936624" cy="681947"/>
          </a:xfrm>
        </p:grpSpPr>
        <p:sp>
          <p:nvSpPr>
            <p:cNvPr id="10" name="Arrow: Left 9">
              <a:hlinkClick r:id="rId4" action="ppaction://hlinksldjump"/>
              <a:extLst>
                <a:ext uri="{FF2B5EF4-FFF2-40B4-BE49-F238E27FC236}">
                  <a16:creationId xmlns:a16="http://schemas.microsoft.com/office/drawing/2014/main" id="{6C7E65CC-0AB3-44EE-AEB6-B7A5E4D52765}"/>
                </a:ext>
              </a:extLst>
            </p:cNvPr>
            <p:cNvSpPr/>
            <p:nvPr/>
          </p:nvSpPr>
          <p:spPr bwMode="auto">
            <a:xfrm>
              <a:off x="11264900" y="6108700"/>
              <a:ext cx="869950" cy="681947"/>
            </a:xfrm>
            <a:prstGeom prst="leftArrow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CE55071-2AE7-49A7-8C75-98FED2F5D968}"/>
                </a:ext>
              </a:extLst>
            </p:cNvPr>
            <p:cNvSpPr txBox="1"/>
            <p:nvPr/>
          </p:nvSpPr>
          <p:spPr>
            <a:xfrm>
              <a:off x="11569699" y="6231541"/>
              <a:ext cx="6318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>
                  <a:solidFill>
                    <a:schemeClr val="bg1"/>
                  </a:solidFill>
                </a:rPr>
                <a:t>Voltar índice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E2C738-979C-45CE-A14E-C303F99E7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Negociações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134B92-6E6F-4546-88F8-8005DE85E381}"/>
              </a:ext>
            </a:extLst>
          </p:cNvPr>
          <p:cNvSpPr txBox="1"/>
          <p:nvPr/>
        </p:nvSpPr>
        <p:spPr>
          <a:xfrm>
            <a:off x="521498" y="663109"/>
            <a:ext cx="85807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07E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Dashboard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EA43A9-EB97-46E4-B20B-5285CEF86591}"/>
              </a:ext>
            </a:extLst>
          </p:cNvPr>
          <p:cNvSpPr txBox="1"/>
          <p:nvPr/>
        </p:nvSpPr>
        <p:spPr>
          <a:xfrm>
            <a:off x="844076" y="2097525"/>
            <a:ext cx="2669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 tela inicial clique em </a:t>
            </a:r>
            <a:r>
              <a:rPr lang="pt-BR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“Minhas Pendências”;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169CC05-F5CC-45B5-91A0-1E693F8A6A13}"/>
              </a:ext>
            </a:extLst>
          </p:cNvPr>
          <p:cNvSpPr/>
          <p:nvPr/>
        </p:nvSpPr>
        <p:spPr bwMode="auto">
          <a:xfrm>
            <a:off x="602082" y="2154351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98D139E-9656-441F-9551-AE4F302C646A}"/>
              </a:ext>
            </a:extLst>
          </p:cNvPr>
          <p:cNvSpPr/>
          <p:nvPr/>
        </p:nvSpPr>
        <p:spPr bwMode="auto">
          <a:xfrm>
            <a:off x="3538502" y="3278077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551227-29EA-403E-96A9-E1F98F69ABA5}"/>
              </a:ext>
            </a:extLst>
          </p:cNvPr>
          <p:cNvSpPr txBox="1"/>
          <p:nvPr/>
        </p:nvSpPr>
        <p:spPr>
          <a:xfrm>
            <a:off x="478517" y="1178093"/>
            <a:ext cx="11455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 queira localizar as cotações recebidas por sua empresa, acesse a rede </a:t>
            </a:r>
            <a:r>
              <a:rPr lang="pt-B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Nimbi</a:t>
            </a:r>
            <a:r>
              <a:rPr lang="pt-B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vá para Minhas pendências &gt; Negociações.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E53E23-43BD-4119-9093-1BF7FC60DBB5}"/>
              </a:ext>
            </a:extLst>
          </p:cNvPr>
          <p:cNvSpPr/>
          <p:nvPr/>
        </p:nvSpPr>
        <p:spPr bwMode="auto">
          <a:xfrm>
            <a:off x="9199659" y="3153134"/>
            <a:ext cx="2496710" cy="147894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DF5B89-EF5A-49DF-8F72-A3CAB93F19CE}"/>
              </a:ext>
            </a:extLst>
          </p:cNvPr>
          <p:cNvGrpSpPr/>
          <p:nvPr/>
        </p:nvGrpSpPr>
        <p:grpSpPr>
          <a:xfrm>
            <a:off x="11313334" y="75412"/>
            <a:ext cx="936624" cy="681947"/>
            <a:chOff x="11264900" y="6108700"/>
            <a:chExt cx="936624" cy="681947"/>
          </a:xfrm>
        </p:grpSpPr>
        <p:sp>
          <p:nvSpPr>
            <p:cNvPr id="11" name="Arrow: Left 10">
              <a:hlinkClick r:id="rId2" action="ppaction://hlinksldjump"/>
              <a:extLst>
                <a:ext uri="{FF2B5EF4-FFF2-40B4-BE49-F238E27FC236}">
                  <a16:creationId xmlns:a16="http://schemas.microsoft.com/office/drawing/2014/main" id="{B40A90D7-53E1-4C62-B9BD-4CAC6CCD7071}"/>
                </a:ext>
              </a:extLst>
            </p:cNvPr>
            <p:cNvSpPr/>
            <p:nvPr/>
          </p:nvSpPr>
          <p:spPr bwMode="auto">
            <a:xfrm>
              <a:off x="11264900" y="6108700"/>
              <a:ext cx="869950" cy="681947"/>
            </a:xfrm>
            <a:prstGeom prst="leftArrow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26B13B-0FEB-4035-82A7-E19688792FEE}"/>
                </a:ext>
              </a:extLst>
            </p:cNvPr>
            <p:cNvSpPr txBox="1"/>
            <p:nvPr/>
          </p:nvSpPr>
          <p:spPr>
            <a:xfrm>
              <a:off x="11569699" y="6231541"/>
              <a:ext cx="6318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>
                  <a:solidFill>
                    <a:schemeClr val="bg1"/>
                  </a:solidFill>
                </a:rPr>
                <a:t>Voltar índice</a:t>
              </a:r>
            </a:p>
          </p:txBody>
        </p:sp>
      </p:grpSp>
      <p:pic>
        <p:nvPicPr>
          <p:cNvPr id="19" name="Imagem 18">
            <a:extLst>
              <a:ext uri="{FF2B5EF4-FFF2-40B4-BE49-F238E27FC236}">
                <a16:creationId xmlns:a16="http://schemas.microsoft.com/office/drawing/2014/main" id="{112EC71E-D54F-0C18-AB81-E6721316E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5783" y="2115355"/>
            <a:ext cx="7880586" cy="3554500"/>
          </a:xfrm>
          <a:prstGeom prst="rect">
            <a:avLst/>
          </a:prstGeom>
        </p:spPr>
      </p:pic>
      <p:sp>
        <p:nvSpPr>
          <p:cNvPr id="24" name="Oval 11">
            <a:extLst>
              <a:ext uri="{FF2B5EF4-FFF2-40B4-BE49-F238E27FC236}">
                <a16:creationId xmlns:a16="http://schemas.microsoft.com/office/drawing/2014/main" id="{A8AA67A4-84C5-6C7F-2BFC-484459197E8E}"/>
              </a:ext>
            </a:extLst>
          </p:cNvPr>
          <p:cNvSpPr/>
          <p:nvPr/>
        </p:nvSpPr>
        <p:spPr bwMode="auto">
          <a:xfrm>
            <a:off x="6636741" y="4506077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Oval 11">
            <a:extLst>
              <a:ext uri="{FF2B5EF4-FFF2-40B4-BE49-F238E27FC236}">
                <a16:creationId xmlns:a16="http://schemas.microsoft.com/office/drawing/2014/main" id="{E52AA349-91F0-E3B1-2171-BCF706224AB4}"/>
              </a:ext>
            </a:extLst>
          </p:cNvPr>
          <p:cNvSpPr/>
          <p:nvPr/>
        </p:nvSpPr>
        <p:spPr bwMode="auto">
          <a:xfrm>
            <a:off x="605405" y="3153134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120BA6DC-38E7-20AE-AFBD-D01B591D0132}"/>
              </a:ext>
            </a:extLst>
          </p:cNvPr>
          <p:cNvSpPr txBox="1"/>
          <p:nvPr/>
        </p:nvSpPr>
        <p:spPr>
          <a:xfrm>
            <a:off x="869357" y="3136923"/>
            <a:ext cx="26691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 seguida</a:t>
            </a:r>
            <a:r>
              <a:rPr lang="pt-BR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“Negociações”.</a:t>
            </a:r>
          </a:p>
        </p:txBody>
      </p:sp>
    </p:spTree>
    <p:extLst>
      <p:ext uri="{BB962C8B-B14F-4D97-AF65-F5344CB8AC3E}">
        <p14:creationId xmlns:p14="http://schemas.microsoft.com/office/powerpoint/2010/main" val="871212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>
            <a:extLst>
              <a:ext uri="{FF2B5EF4-FFF2-40B4-BE49-F238E27FC236}">
                <a16:creationId xmlns:a16="http://schemas.microsoft.com/office/drawing/2014/main" id="{3A6D0090-6CEC-DD03-6331-C3AD91FAE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170" y="1749182"/>
            <a:ext cx="8331628" cy="379114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4E2C738-979C-45CE-A14E-C303F99E7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Processo de Cotação - RFX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134B92-6E6F-4546-88F8-8005DE85E381}"/>
              </a:ext>
            </a:extLst>
          </p:cNvPr>
          <p:cNvSpPr txBox="1"/>
          <p:nvPr/>
        </p:nvSpPr>
        <p:spPr>
          <a:xfrm>
            <a:off x="511338" y="663109"/>
            <a:ext cx="114194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07E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Como visualizar a solicitação de cotação da Vale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EA43A9-EB97-46E4-B20B-5285CEF86591}"/>
              </a:ext>
            </a:extLst>
          </p:cNvPr>
          <p:cNvSpPr txBox="1"/>
          <p:nvPr/>
        </p:nvSpPr>
        <p:spPr>
          <a:xfrm>
            <a:off x="800534" y="1749182"/>
            <a:ext cx="266914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Para realizar uma busca, o fornecedor deverá preencher o campo com o número da cotação, teclar “Enter” ou clicar sobre a lupa</a:t>
            </a:r>
            <a:r>
              <a:rPr lang="pt-BR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 fornecedor poderá reordenar a lista clicando nos seguintes critérios de ordenação: “Mais recente” e “Título”</a:t>
            </a:r>
            <a:r>
              <a:rPr lang="pt-BR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 fornecedor poderá filtrar a lista por Status. São eles: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Prazo Finalizado: prazo para envio da resposta da RFX finalizado</a:t>
            </a:r>
            <a:r>
              <a:rPr lang="pt-B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 andamento: RFX está dentro do prazo estabelecido pela Vale.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Cancelado: RFX cancelada pela Vale.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169CC05-F5CC-45B5-91A0-1E693F8A6A13}"/>
              </a:ext>
            </a:extLst>
          </p:cNvPr>
          <p:cNvSpPr/>
          <p:nvPr/>
        </p:nvSpPr>
        <p:spPr bwMode="auto">
          <a:xfrm>
            <a:off x="558540" y="1806008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600" b="1" dirty="0">
                <a:solidFill>
                  <a:prstClr val="white"/>
                </a:solidFill>
                <a:latin typeface="Arial" charset="0"/>
                <a:cs typeface="Arial" panose="020B0604020202020204" pitchFamily="34" charset="0"/>
              </a:rPr>
              <a:t>3</a:t>
            </a: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551227-29EA-403E-96A9-E1F98F69ABA5}"/>
              </a:ext>
            </a:extLst>
          </p:cNvPr>
          <p:cNvSpPr txBox="1"/>
          <p:nvPr/>
        </p:nvSpPr>
        <p:spPr>
          <a:xfrm>
            <a:off x="478517" y="1178093"/>
            <a:ext cx="114551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Ao clicar em </a:t>
            </a:r>
            <a:r>
              <a:rPr lang="pt-B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Negociações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o usuário será direcionado para a tela com a lista de cotações: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ECD9FEE-5065-4098-9B55-B445F847A9AF}"/>
              </a:ext>
            </a:extLst>
          </p:cNvPr>
          <p:cNvSpPr/>
          <p:nvPr/>
        </p:nvSpPr>
        <p:spPr bwMode="auto">
          <a:xfrm>
            <a:off x="561925" y="3046275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600" b="1" dirty="0">
                <a:solidFill>
                  <a:prstClr val="white"/>
                </a:solidFill>
                <a:latin typeface="Arial" charset="0"/>
                <a:cs typeface="Arial" panose="020B0604020202020204" pitchFamily="34" charset="0"/>
              </a:rPr>
              <a:t>4</a:t>
            </a: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8C97F8F-753B-430D-9145-1794C3AC9678}"/>
              </a:ext>
            </a:extLst>
          </p:cNvPr>
          <p:cNvSpPr/>
          <p:nvPr/>
        </p:nvSpPr>
        <p:spPr bwMode="auto">
          <a:xfrm>
            <a:off x="558540" y="4316527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600" b="1" dirty="0">
                <a:solidFill>
                  <a:prstClr val="white"/>
                </a:solidFill>
                <a:latin typeface="Arial" charset="0"/>
                <a:cs typeface="Arial" panose="020B0604020202020204" pitchFamily="34" charset="0"/>
              </a:rPr>
              <a:t>5</a:t>
            </a: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1503DDC-F9A7-4108-8206-5DD6B7BB8623}"/>
              </a:ext>
            </a:extLst>
          </p:cNvPr>
          <p:cNvSpPr/>
          <p:nvPr/>
        </p:nvSpPr>
        <p:spPr bwMode="auto">
          <a:xfrm>
            <a:off x="7010650" y="2355761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600" b="1" dirty="0">
                <a:solidFill>
                  <a:prstClr val="white"/>
                </a:solidFill>
                <a:latin typeface="Arial" charset="0"/>
                <a:cs typeface="Arial" panose="020B0604020202020204" pitchFamily="34" charset="0"/>
              </a:rPr>
              <a:t>3</a:t>
            </a: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8E8215F-0237-4625-AAA6-BDBCE25BCE40}"/>
              </a:ext>
            </a:extLst>
          </p:cNvPr>
          <p:cNvSpPr/>
          <p:nvPr/>
        </p:nvSpPr>
        <p:spPr bwMode="auto">
          <a:xfrm>
            <a:off x="10370530" y="2989449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600" b="1" dirty="0">
                <a:solidFill>
                  <a:prstClr val="white"/>
                </a:solidFill>
                <a:latin typeface="Arial" charset="0"/>
                <a:cs typeface="Arial" panose="020B0604020202020204" pitchFamily="34" charset="0"/>
              </a:rPr>
              <a:t>4</a:t>
            </a: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67C20C5-862E-43C4-9ADA-462145DB9745}"/>
              </a:ext>
            </a:extLst>
          </p:cNvPr>
          <p:cNvSpPr/>
          <p:nvPr/>
        </p:nvSpPr>
        <p:spPr bwMode="auto">
          <a:xfrm>
            <a:off x="4888344" y="3528379"/>
            <a:ext cx="200523" cy="224656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600" b="1" dirty="0">
                <a:solidFill>
                  <a:prstClr val="white"/>
                </a:solidFill>
                <a:latin typeface="Arial" charset="0"/>
                <a:cs typeface="Arial" panose="020B0604020202020204" pitchFamily="34" charset="0"/>
              </a:rPr>
              <a:t>5</a:t>
            </a: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AD298B0-05BA-43D3-8D24-2F1EC80E9C0A}"/>
              </a:ext>
            </a:extLst>
          </p:cNvPr>
          <p:cNvGrpSpPr/>
          <p:nvPr/>
        </p:nvGrpSpPr>
        <p:grpSpPr>
          <a:xfrm>
            <a:off x="11313334" y="75412"/>
            <a:ext cx="936624" cy="681947"/>
            <a:chOff x="11264900" y="6108700"/>
            <a:chExt cx="936624" cy="681947"/>
          </a:xfrm>
        </p:grpSpPr>
        <p:sp>
          <p:nvSpPr>
            <p:cNvPr id="15" name="Arrow: Left 14">
              <a:hlinkClick r:id="rId3" action="ppaction://hlinksldjump"/>
              <a:extLst>
                <a:ext uri="{FF2B5EF4-FFF2-40B4-BE49-F238E27FC236}">
                  <a16:creationId xmlns:a16="http://schemas.microsoft.com/office/drawing/2014/main" id="{A0FB60D2-B3C7-4DA8-9FFD-E45F686567CB}"/>
                </a:ext>
              </a:extLst>
            </p:cNvPr>
            <p:cNvSpPr/>
            <p:nvPr/>
          </p:nvSpPr>
          <p:spPr bwMode="auto">
            <a:xfrm>
              <a:off x="11264900" y="6108700"/>
              <a:ext cx="869950" cy="681947"/>
            </a:xfrm>
            <a:prstGeom prst="leftArrow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9668BE9-A755-4C55-9046-2A81D15D05C3}"/>
                </a:ext>
              </a:extLst>
            </p:cNvPr>
            <p:cNvSpPr txBox="1"/>
            <p:nvPr/>
          </p:nvSpPr>
          <p:spPr>
            <a:xfrm>
              <a:off x="11569699" y="6231541"/>
              <a:ext cx="6318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>
                  <a:solidFill>
                    <a:schemeClr val="bg1"/>
                  </a:solidFill>
                </a:rPr>
                <a:t>Voltar índice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0609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3B3726E-9869-835F-2F05-BB85734E9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737" y="1806008"/>
            <a:ext cx="8331628" cy="379114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4E2C738-979C-45CE-A14E-C303F99E7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 Processo de Cotação - RFX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134B92-6E6F-4546-88F8-8005DE85E381}"/>
              </a:ext>
            </a:extLst>
          </p:cNvPr>
          <p:cNvSpPr txBox="1"/>
          <p:nvPr/>
        </p:nvSpPr>
        <p:spPr>
          <a:xfrm>
            <a:off x="531658" y="663109"/>
            <a:ext cx="114194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07E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Como visualizar a solicitação de cotação da Vale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EA43A9-EB97-46E4-B20B-5285CEF86591}"/>
              </a:ext>
            </a:extLst>
          </p:cNvPr>
          <p:cNvSpPr txBox="1"/>
          <p:nvPr/>
        </p:nvSpPr>
        <p:spPr>
          <a:xfrm>
            <a:off x="800534" y="1749182"/>
            <a:ext cx="26691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 “Tipo” o fornecedor poderá selecionar o tipo de cotação. Para a Vale será sempre RFQ</a:t>
            </a:r>
            <a:r>
              <a:rPr lang="pt-BR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 filtro “Data” o fornecedor poderá filtrar por período da cotação.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169CC05-F5CC-45B5-91A0-1E693F8A6A13}"/>
              </a:ext>
            </a:extLst>
          </p:cNvPr>
          <p:cNvSpPr/>
          <p:nvPr/>
        </p:nvSpPr>
        <p:spPr bwMode="auto">
          <a:xfrm>
            <a:off x="558540" y="1806008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600" b="1" dirty="0">
                <a:solidFill>
                  <a:prstClr val="white"/>
                </a:solidFill>
                <a:latin typeface="Arial" charset="0"/>
                <a:cs typeface="Arial" panose="020B0604020202020204" pitchFamily="34" charset="0"/>
              </a:rPr>
              <a:t>6</a:t>
            </a: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ECD9FEE-5065-4098-9B55-B445F847A9AF}"/>
              </a:ext>
            </a:extLst>
          </p:cNvPr>
          <p:cNvSpPr/>
          <p:nvPr/>
        </p:nvSpPr>
        <p:spPr bwMode="auto">
          <a:xfrm>
            <a:off x="573102" y="2864628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600" b="1" dirty="0">
                <a:solidFill>
                  <a:prstClr val="white"/>
                </a:solidFill>
                <a:latin typeface="Arial" charset="0"/>
                <a:cs typeface="Arial" panose="020B0604020202020204" pitchFamily="34" charset="0"/>
              </a:rPr>
              <a:t>7</a:t>
            </a: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944AA25-E3AE-4AEF-8FA0-2BD5784FF93F}"/>
              </a:ext>
            </a:extLst>
          </p:cNvPr>
          <p:cNvSpPr/>
          <p:nvPr/>
        </p:nvSpPr>
        <p:spPr bwMode="auto">
          <a:xfrm>
            <a:off x="5551257" y="3986451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600" b="1" dirty="0">
                <a:solidFill>
                  <a:prstClr val="white"/>
                </a:solidFill>
                <a:latin typeface="Arial" charset="0"/>
                <a:cs typeface="Arial" panose="020B0604020202020204" pitchFamily="34" charset="0"/>
              </a:rPr>
              <a:t>6</a:t>
            </a: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233AB9E-059D-47A3-9643-52AD32A4CE41}"/>
              </a:ext>
            </a:extLst>
          </p:cNvPr>
          <p:cNvSpPr/>
          <p:nvPr/>
        </p:nvSpPr>
        <p:spPr bwMode="auto">
          <a:xfrm>
            <a:off x="5551257" y="4539802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600" b="1" dirty="0">
                <a:solidFill>
                  <a:prstClr val="white"/>
                </a:solidFill>
                <a:latin typeface="Arial" charset="0"/>
                <a:cs typeface="Arial" panose="020B0604020202020204" pitchFamily="34" charset="0"/>
              </a:rPr>
              <a:t>7</a:t>
            </a: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19F6921-1782-4AC9-83EE-50477DE531A4}"/>
              </a:ext>
            </a:extLst>
          </p:cNvPr>
          <p:cNvSpPr/>
          <p:nvPr/>
        </p:nvSpPr>
        <p:spPr bwMode="auto">
          <a:xfrm flipH="1">
            <a:off x="638554" y="4388601"/>
            <a:ext cx="2831124" cy="1055270"/>
          </a:xfrm>
          <a:prstGeom prst="roundRect">
            <a:avLst>
              <a:gd name="adj" fmla="val 10611"/>
            </a:avLst>
          </a:prstGeom>
          <a:solidFill>
            <a:srgbClr val="007E7A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08000" tIns="45720" rIns="108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 filtro lateral por status não é fixo. O status só aparece quando existe pelo menos um documento com aquele status.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00940F3-0156-4EC8-AB51-5EEF1F274783}"/>
              </a:ext>
            </a:extLst>
          </p:cNvPr>
          <p:cNvGrpSpPr/>
          <p:nvPr/>
        </p:nvGrpSpPr>
        <p:grpSpPr>
          <a:xfrm>
            <a:off x="11313334" y="75412"/>
            <a:ext cx="936624" cy="681947"/>
            <a:chOff x="11264900" y="6108700"/>
            <a:chExt cx="936624" cy="681947"/>
          </a:xfrm>
        </p:grpSpPr>
        <p:sp>
          <p:nvSpPr>
            <p:cNvPr id="13" name="Arrow: Left 12">
              <a:hlinkClick r:id="rId3" action="ppaction://hlinksldjump"/>
              <a:extLst>
                <a:ext uri="{FF2B5EF4-FFF2-40B4-BE49-F238E27FC236}">
                  <a16:creationId xmlns:a16="http://schemas.microsoft.com/office/drawing/2014/main" id="{1809ECA0-4915-4128-A437-6FD63624CEB7}"/>
                </a:ext>
              </a:extLst>
            </p:cNvPr>
            <p:cNvSpPr/>
            <p:nvPr/>
          </p:nvSpPr>
          <p:spPr bwMode="auto">
            <a:xfrm>
              <a:off x="11264900" y="6108700"/>
              <a:ext cx="869950" cy="681947"/>
            </a:xfrm>
            <a:prstGeom prst="leftArrow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C955643-B78B-4B4E-B1FF-E47295F5A4FE}"/>
                </a:ext>
              </a:extLst>
            </p:cNvPr>
            <p:cNvSpPr txBox="1"/>
            <p:nvPr/>
          </p:nvSpPr>
          <p:spPr>
            <a:xfrm>
              <a:off x="11569699" y="6231541"/>
              <a:ext cx="6318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>
                  <a:solidFill>
                    <a:schemeClr val="bg1"/>
                  </a:solidFill>
                </a:rPr>
                <a:t>Voltar índice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5604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EB2E8F2-45FC-AE67-847A-3F8C6BF4C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1672" y="1641394"/>
            <a:ext cx="7765136" cy="410546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4E2C738-979C-45CE-A14E-C303F99E7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 Processo de Cotação - RFX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134B92-6E6F-4546-88F8-8005DE85E381}"/>
              </a:ext>
            </a:extLst>
          </p:cNvPr>
          <p:cNvSpPr txBox="1"/>
          <p:nvPr/>
        </p:nvSpPr>
        <p:spPr>
          <a:xfrm>
            <a:off x="531658" y="663109"/>
            <a:ext cx="114194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07E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Como visualizar a solicitação de cotação da Vale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EA43A9-EB97-46E4-B20B-5285CEF86591}"/>
              </a:ext>
            </a:extLst>
          </p:cNvPr>
          <p:cNvSpPr txBox="1"/>
          <p:nvPr/>
        </p:nvSpPr>
        <p:spPr>
          <a:xfrm>
            <a:off x="800534" y="1749182"/>
            <a:ext cx="26691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Para cada RFX na lista, serão exibidas as seguintes informações: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Nome da Cotação;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 e hora de criação da cotação pela Vale;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Status da cotação;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Status do ciclo da cotação.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169CC05-F5CC-45B5-91A0-1E693F8A6A13}"/>
              </a:ext>
            </a:extLst>
          </p:cNvPr>
          <p:cNvSpPr/>
          <p:nvPr/>
        </p:nvSpPr>
        <p:spPr bwMode="auto">
          <a:xfrm>
            <a:off x="558540" y="1806008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>
                <a:solidFill>
                  <a:prstClr val="white"/>
                </a:solidFill>
                <a:latin typeface="Arial" charset="0"/>
                <a:cs typeface="Arial" panose="020B0604020202020204" pitchFamily="34" charset="0"/>
              </a:rPr>
              <a:t>8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7E3FA06-F043-47D7-A316-EFCA5A710BEC}"/>
              </a:ext>
            </a:extLst>
          </p:cNvPr>
          <p:cNvSpPr/>
          <p:nvPr/>
        </p:nvSpPr>
        <p:spPr bwMode="auto">
          <a:xfrm>
            <a:off x="6509015" y="3313064"/>
            <a:ext cx="252000" cy="25200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>
                <a:solidFill>
                  <a:prstClr val="white"/>
                </a:solidFill>
                <a:latin typeface="Arial" charset="0"/>
                <a:cs typeface="Arial" panose="020B0604020202020204" pitchFamily="34" charset="0"/>
              </a:rPr>
              <a:t>8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98AEB31-664D-4591-B87D-1E9E71BD9839}"/>
              </a:ext>
            </a:extLst>
          </p:cNvPr>
          <p:cNvGrpSpPr/>
          <p:nvPr/>
        </p:nvGrpSpPr>
        <p:grpSpPr>
          <a:xfrm>
            <a:off x="11313334" y="75412"/>
            <a:ext cx="936624" cy="681947"/>
            <a:chOff x="11264900" y="6108700"/>
            <a:chExt cx="936624" cy="681947"/>
          </a:xfrm>
        </p:grpSpPr>
        <p:sp>
          <p:nvSpPr>
            <p:cNvPr id="11" name="Arrow: Left 10">
              <a:hlinkClick r:id="rId3" action="ppaction://hlinksldjump"/>
              <a:extLst>
                <a:ext uri="{FF2B5EF4-FFF2-40B4-BE49-F238E27FC236}">
                  <a16:creationId xmlns:a16="http://schemas.microsoft.com/office/drawing/2014/main" id="{A72BDDD0-55CD-4F58-B5FC-6DF1A8B3FB41}"/>
                </a:ext>
              </a:extLst>
            </p:cNvPr>
            <p:cNvSpPr/>
            <p:nvPr/>
          </p:nvSpPr>
          <p:spPr bwMode="auto">
            <a:xfrm>
              <a:off x="11264900" y="6108700"/>
              <a:ext cx="869950" cy="681947"/>
            </a:xfrm>
            <a:prstGeom prst="leftArrow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584D46D-2299-42E3-98C8-A9FF0F6434CD}"/>
                </a:ext>
              </a:extLst>
            </p:cNvPr>
            <p:cNvSpPr txBox="1"/>
            <p:nvPr/>
          </p:nvSpPr>
          <p:spPr>
            <a:xfrm>
              <a:off x="11569699" y="6231541"/>
              <a:ext cx="6318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>
                  <a:solidFill>
                    <a:schemeClr val="bg1"/>
                  </a:solidFill>
                </a:rPr>
                <a:t>Voltar índice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25332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ay1_Shelf6_Template_para_Apoio_de_Apresentacoes_Complementar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767878"/>
        </a:dk1>
        <a:lt1>
          <a:srgbClr val="FFFFFF"/>
        </a:lt1>
        <a:dk2>
          <a:srgbClr val="919191"/>
        </a:dk2>
        <a:lt2>
          <a:srgbClr val="A09A34"/>
        </a:lt2>
        <a:accent1>
          <a:srgbClr val="E3DE2B"/>
        </a:accent1>
        <a:accent2>
          <a:srgbClr val="EDB111"/>
        </a:accent2>
        <a:accent3>
          <a:srgbClr val="FFFFFF"/>
        </a:accent3>
        <a:accent4>
          <a:srgbClr val="646565"/>
        </a:accent4>
        <a:accent5>
          <a:srgbClr val="EFECAC"/>
        </a:accent5>
        <a:accent6>
          <a:srgbClr val="D7A00E"/>
        </a:accent6>
        <a:hlink>
          <a:srgbClr val="808E60"/>
        </a:hlink>
        <a:folHlink>
          <a:srgbClr val="005F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Flow_SignoffStatus xmlns="2ed6353c-b9c4-4784-bdcb-381e700e1d2f" xsi:nil="true"/>
    <TaxCatchAll xmlns="6f467132-c3af-4fd5-abdb-d40166d9dac9" xsi:nil="true"/>
    <lcf76f155ced4ddcb4097134ff3c332f xmlns="2ed6353c-b9c4-4784-bdcb-381e700e1d2f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DA5FF5C61BBC44A94BC0CDB7075D153" ma:contentTypeVersion="23" ma:contentTypeDescription="Criar um novo documento." ma:contentTypeScope="" ma:versionID="d664f22d72e880b6dd954c44ff0523a6">
  <xsd:schema xmlns:xsd="http://www.w3.org/2001/XMLSchema" xmlns:xs="http://www.w3.org/2001/XMLSchema" xmlns:p="http://schemas.microsoft.com/office/2006/metadata/properties" xmlns:ns1="http://schemas.microsoft.com/sharepoint/v3" xmlns:ns2="2ed6353c-b9c4-4784-bdcb-381e700e1d2f" xmlns:ns3="58971b46-aaf3-4e7b-ad1c-ca3c1eab4b14" xmlns:ns4="6f467132-c3af-4fd5-abdb-d40166d9dac9" targetNamespace="http://schemas.microsoft.com/office/2006/metadata/properties" ma:root="true" ma:fieldsID="80967c06d79d0559558b3b91d47b5180" ns1:_="" ns2:_="" ns3:_="" ns4:_="">
    <xsd:import namespace="http://schemas.microsoft.com/sharepoint/v3"/>
    <xsd:import namespace="2ed6353c-b9c4-4784-bdcb-381e700e1d2f"/>
    <xsd:import namespace="58971b46-aaf3-4e7b-ad1c-ca3c1eab4b14"/>
    <xsd:import namespace="6f467132-c3af-4fd5-abdb-d40166d9da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Propriedades da Política de Conformidade Unificada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Ação de IU da Política de Conformidade Unificada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d6353c-b9c4-4784-bdcb-381e700e1d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_Flow_SignoffStatus" ma:index="17" nillable="true" ma:displayName="Status de liberação" ma:internalName="Status_x0020_de_x0020_libera_x00e7__x00e3_o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m" ma:readOnly="false" ma:fieldId="{5cf76f15-5ced-4ddc-b409-7134ff3c332f}" ma:taxonomyMulti="true" ma:sspId="5530c35f-70ef-41ec-97c7-a2a5ddcd91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971b46-aaf3-4e7b-ad1c-ca3c1eab4b1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467132-c3af-4fd5-abdb-d40166d9dac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9715367d-e065-4090-90a7-f847a7cde639}" ma:internalName="TaxCatchAll" ma:showField="CatchAllData" ma:web="58971b46-aaf3-4e7b-ad1c-ca3c1eab4b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5530c35f-70ef-41ec-97c7-a2a5ddcd915f" ContentTypeId="0x0101" PreviousValue="false"/>
</file>

<file path=customXml/itemProps1.xml><?xml version="1.0" encoding="utf-8"?>
<ds:datastoreItem xmlns:ds="http://schemas.openxmlformats.org/officeDocument/2006/customXml" ds:itemID="{63E5E052-47A7-47C7-87F5-1569ADCA3270}">
  <ds:schemaRefs>
    <ds:schemaRef ds:uri="http://purl.org/dc/terms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86bc00a1-b9d8-4189-b4e9-1a19f3a19c2c"/>
    <ds:schemaRef ds:uri="f9020d8f-53c8-4520-bf68-264bc221d499"/>
    <ds:schemaRef ds:uri="http://purl.org/dc/dcmitype/"/>
    <ds:schemaRef ds:uri="http://purl.org/dc/elements/1.1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9DE64C8C-141C-4B09-A1D3-8D3DCDB106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6A64B5-1D6E-42C4-86D1-FC9B39DCF69F}"/>
</file>

<file path=customXml/itemProps4.xml><?xml version="1.0" encoding="utf-8"?>
<ds:datastoreItem xmlns:ds="http://schemas.openxmlformats.org/officeDocument/2006/customXml" ds:itemID="{BEF8F97F-0729-4CA6-B85B-0E2B71E158F7}"/>
</file>

<file path=docMetadata/LabelInfo.xml><?xml version="1.0" encoding="utf-8"?>
<clbl:labelList xmlns:clbl="http://schemas.microsoft.com/office/2020/mipLabelMetadata">
  <clbl:label id="{e0793d39-0939-496d-b129-198edd916feb}" enabled="0" method="" siteId="{e0793d39-0939-496d-b129-198edd916fe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1480</TotalTime>
  <Words>2664</Words>
  <Application>Microsoft Office PowerPoint</Application>
  <PresentationFormat>Widescreen</PresentationFormat>
  <Paragraphs>450</Paragraphs>
  <Slides>44</Slides>
  <Notes>34</Notes>
  <HiddenSlides>1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51" baseType="lpstr">
      <vt:lpstr>Arial</vt:lpstr>
      <vt:lpstr>Arial Black</vt:lpstr>
      <vt:lpstr>Calibri</vt:lpstr>
      <vt:lpstr>Times</vt:lpstr>
      <vt:lpstr>Wingdings</vt:lpstr>
      <vt:lpstr>Day1_Shelf6_Template_para_Apoio_de_Apresentacoes_Complementares</vt:lpstr>
      <vt:lpstr>Slide do think-cell</vt:lpstr>
      <vt:lpstr>Apresentação do PowerPoint</vt:lpstr>
      <vt:lpstr>Apresentação do PowerPoint</vt:lpstr>
      <vt:lpstr>Negociações</vt:lpstr>
      <vt:lpstr>Apresentação do PowerPoint</vt:lpstr>
      <vt:lpstr>Negociações</vt:lpstr>
      <vt:lpstr>Negociações</vt:lpstr>
      <vt:lpstr>O Processo de Cotação - RFX </vt:lpstr>
      <vt:lpstr>O Processo de Cotação - RFX </vt:lpstr>
      <vt:lpstr>O Processo de Cotação - RFX </vt:lpstr>
      <vt:lpstr>O Processo de Cotação - RFX </vt:lpstr>
      <vt:lpstr>O Processo de Cotação - RFX </vt:lpstr>
      <vt:lpstr>O Processo de Cotação - RFX </vt:lpstr>
      <vt:lpstr>O Processo de Cotação - RFX </vt:lpstr>
      <vt:lpstr>Apresentação do PowerPoint</vt:lpstr>
      <vt:lpstr>O Processo de Cotação - RFX </vt:lpstr>
      <vt:lpstr>O Processo de Cotação - RFX </vt:lpstr>
      <vt:lpstr>O Processo de Cotação - RFX </vt:lpstr>
      <vt:lpstr>O Processo de Cotação - RFX </vt:lpstr>
      <vt:lpstr>O Processo de Cotação - RFX </vt:lpstr>
      <vt:lpstr>O Processo de Cotação - RFX </vt:lpstr>
      <vt:lpstr>O Processo de Cotação - RFX </vt:lpstr>
      <vt:lpstr>O Processo de Cotação - RFX </vt:lpstr>
      <vt:lpstr>IMPORTANTE</vt:lpstr>
      <vt:lpstr>O Processo de Cotação - RFX </vt:lpstr>
      <vt:lpstr>O Processo de Cotação - RFX </vt:lpstr>
      <vt:lpstr>O Processo de Cotação - RFX </vt:lpstr>
      <vt:lpstr>O Processo de Cotação - RFX </vt:lpstr>
      <vt:lpstr>O Processo de Cotação - RFX </vt:lpstr>
      <vt:lpstr>O Processo de Cotação - RFX </vt:lpstr>
      <vt:lpstr>O Processo de Cotação - RFX </vt:lpstr>
      <vt:lpstr>O Processo de Cotação - RFX </vt:lpstr>
      <vt:lpstr>O Processo de Cotação - RFX </vt:lpstr>
      <vt:lpstr>O Processo de Cotação - RFX </vt:lpstr>
      <vt:lpstr>O Processo de Cotação - RFX </vt:lpstr>
      <vt:lpstr>O Processo de Cotação - RFX </vt:lpstr>
      <vt:lpstr>O Processo de Cotação - RFX </vt:lpstr>
      <vt:lpstr>O Processo de Cotação - RFX </vt:lpstr>
      <vt:lpstr>O Processo de Cotação - RFX </vt:lpstr>
      <vt:lpstr>O Processo de Cotação - RFX </vt:lpstr>
      <vt:lpstr>O Processo de Cotação - RFX </vt:lpstr>
      <vt:lpstr>O Processo de Cotação - RFX </vt:lpstr>
      <vt:lpstr>O Processo de Cotação - RFX </vt:lpstr>
      <vt:lpstr>Apresentação do PowerPoint</vt:lpstr>
      <vt:lpstr>Parabéns! Você concluiu o treinamento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Manual de Navegação do Fornecedor - Certifica</dc:title>
  <dc:creator>Pinto, Theresa C.</dc:creator>
  <cp:lastModifiedBy>Rocha, Nathalia Coimbra Martins Da</cp:lastModifiedBy>
  <cp:revision>25</cp:revision>
  <dcterms:created xsi:type="dcterms:W3CDTF">2021-04-12T15:24:27Z</dcterms:created>
  <dcterms:modified xsi:type="dcterms:W3CDTF">2024-04-17T13:25:32Z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0x010100B36282F994680647820FBCE79F78062C</vt:lpwstr>
  </property>
  <property fmtid="{D5CDD505-2E9C-101B-9397-08002B2CF9AE}" pid="3" name="Order">
    <vt:r8>397700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MediaServiceImageTags">
    <vt:lpwstr/>
  </property>
</Properties>
</file>